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Helvetica Neue"/>
      <p:regular r:id="rId71"/>
      <p:bold r:id="rId72"/>
      <p:italic r:id="rId73"/>
      <p:boldItalic r:id="rId74"/>
    </p:embeddedFont>
    <p:embeddedFont>
      <p:font typeface="Helvetica Neue Ligh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051418-8B49-4ADF-80F8-FAE9EC51CFFC}">
  <a:tblStyle styleId="{61051418-8B49-4ADF-80F8-FAE9EC51CFF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4.xml"/><Relationship Id="rId75" Type="http://schemas.openxmlformats.org/officeDocument/2006/relationships/font" Target="fonts/HelveticaNeueLight-regular.fntdata"/><Relationship Id="rId30" Type="http://schemas.openxmlformats.org/officeDocument/2006/relationships/slide" Target="slides/slide23.xml"/><Relationship Id="rId74" Type="http://schemas.openxmlformats.org/officeDocument/2006/relationships/font" Target="fonts/HelveticaNeue-boldItalic.fntdata"/><Relationship Id="rId33" Type="http://schemas.openxmlformats.org/officeDocument/2006/relationships/slide" Target="slides/slide26.xml"/><Relationship Id="rId77" Type="http://schemas.openxmlformats.org/officeDocument/2006/relationships/font" Target="fonts/HelveticaNeueLight-italic.fntdata"/><Relationship Id="rId32" Type="http://schemas.openxmlformats.org/officeDocument/2006/relationships/slide" Target="slides/slide25.xml"/><Relationship Id="rId76" Type="http://schemas.openxmlformats.org/officeDocument/2006/relationships/font" Target="fonts/HelveticaNeueLight-bold.fntdata"/><Relationship Id="rId35" Type="http://schemas.openxmlformats.org/officeDocument/2006/relationships/slide" Target="slides/slide28.xml"/><Relationship Id="rId79" Type="http://schemas.openxmlformats.org/officeDocument/2006/relationships/font" Target="fonts/DMSans-regular.fntdata"/><Relationship Id="rId34" Type="http://schemas.openxmlformats.org/officeDocument/2006/relationships/slide" Target="slides/slide27.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IiyMkOfycO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eed5e81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eed5e81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334adf5e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4334adf5ee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38047d1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438047d13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eed5e818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eed5e818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chemeClr val="dk1"/>
                </a:solidFill>
                <a:highlight>
                  <a:schemeClr val="lt1"/>
                </a:highlight>
              </a:rPr>
              <a:t>The answer here is that the three may be equally important for any innovator. Answers can be free or T may ask Ls to rate their answers from 1 to 3, according to how important they consider each trait and then reveal that probably the three are equally important. For more competente Ls T may ask them to justify their answers.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eed5e818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4eed5e818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 gives students some moments to think of their answers and then share them in the chat.</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eed5e818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eed5e818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334adf5ee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4334adf5ee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For more competent Ls T may do a quick brainstorm on characteristics to anticipate what comes next.</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eed5e818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4eed5e8182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 can ask more competent Ls to explain the false options and give room for more discussion.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eed5e818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4eed5e8182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Remember that all lessons are recorded.</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38047d13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438047d132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This is the transcript of the video, it can be used to expand on a certain aspect of language, to clarify meaning or for expansion tasks if there is time. </a:t>
            </a:r>
            <a:br>
              <a:rPr lang="es">
                <a:solidFill>
                  <a:schemeClr val="dk1"/>
                </a:solidFill>
              </a:rPr>
            </a:br>
            <a:r>
              <a:rPr lang="es">
                <a:solidFill>
                  <a:schemeClr val="dk1"/>
                </a:solidFill>
              </a:rPr>
              <a:t>This transcript can be used, even without watching the video to do some role-playing in the class. Each L can read a line.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4a62f3d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54a62f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eed5e818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eed5e818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chemeClr val="dk1"/>
                </a:solidFill>
                <a:highlight>
                  <a:schemeClr val="lt1"/>
                </a:highlight>
              </a:rPr>
              <a:t>For weaker Ls T may allow the discussion in Spanish and type some key words in the chat to help. For more competent Ls, T gives more room for discussion. </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chemeClr val="dk1"/>
                </a:solidFill>
                <a:highlight>
                  <a:schemeClr val="lt1"/>
                </a:highlight>
              </a:rPr>
              <a:t>For weaker Ls T may allow the discussion in Spanish and type some key words in the chat to help. For more competent Ls, T gives more room for discussion. </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For more competent learners, T can ask to do the task in SLide 24 individually and then share their answers. Weaker learners may do this task as a whole class.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482a1ca1e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482a1ca1e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For more competent learners, T can ask to do the task in SLide 24 individually and then share their answers. Weaker learners may do this task as a whole class.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eed5e818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eed5e818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43e7a917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443e7a917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43e7a91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443e7a9171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43e7a91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443e7a91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For more competent learners, T sends them to breakout rooms directly. Weaker learners may do this task in groups or as a whole class.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43e7a91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443e7a9171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 elicits or else provide learners with some of the characteristics of innovators seen in the class by way of a revision. If necessary, the slide with the  “Language and vocabulary focus” chart may be shown again.  For more competent Ls T may first elicit an alternative adjective that makes more sense here.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f3f0f03c8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ff3f0f03c8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ff3f0f03c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ff3f0f03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ff3f0f03c8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ff3f0f03c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ff3f0f03c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ff3f0f03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f3f0f03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f3f0f03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ff3f0f03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ff3f0f03c8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Each weekly plan includes 2 classes. The second class is always practice-based, with a focus on oral or written work.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ff3f0f03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ff3f0f03c8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f3f0f03c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ff3f0f03c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f3f0f03c8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ff3f0f03c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ff3f0f03c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1ff3f0f03c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ff3f0f03c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ff3f0f03c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f3f0f03c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f3f0f03c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ff3f0f03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ff3f0f03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f3f0f03c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ff3f0f03c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This is a task that is meant to be done in groups or in pairs for less competent learners. In groups with more competent learners, T may ask to hand in a longer text and include other specific characteristics like nationality, big accomplishments, etc.</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ff3f0f03c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ff3f0f03c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ff3f0f03c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ff3f0f03c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334adf5e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4334adf5ee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ff3f0f03c8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ff3f0f03c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ff3f0f03c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ff3f0f03c8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ff3f0f03c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ff3f0f03c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ff3f0f03c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ff3f0f03c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This is a task that is meant to be done in groups or in pairs for less competent learners. In groups with more competent learners, T may ask to hand in a longer text and include other specific characteristics like nationality, big accomplishments, etc.</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ff3f0f03c8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ff3f0f03c8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ff3f0f03c8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ff3f0f03c8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ff3f0f03c8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ff3f0f03c8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ff3f0f03c8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ff3f0f03c8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ff3f0f03c8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ff3f0f03c8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ff3f0f03c8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1ff3f0f03c8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ff3f0f03c8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ff3f0f03c8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ff3f0f03c8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ff3f0f03c8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43e7a917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443e7a9171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The idea with the agenda is two-fold: to make a revision of what they did in the class and to use the language in a meaningful way.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334adf5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4334adf5e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 will guide the answers and ask the following questions to Ls (using Spanish when needed): What do the symbols on their heads mean? What are they doing/ planning to do? Where are they?. After Ls provide some answers, T may try to elicit other information, such as: What do we call people who have good ideas? More competent Ls could be asked to watch this video in breakout rooms: </a:t>
            </a:r>
            <a:r>
              <a:rPr lang="es" u="sng">
                <a:solidFill>
                  <a:schemeClr val="hlink"/>
                </a:solidFill>
                <a:latin typeface="DM Sans"/>
                <a:ea typeface="DM Sans"/>
                <a:cs typeface="DM Sans"/>
                <a:sym typeface="DM Sans"/>
                <a:hlinkClick r:id="rId2"/>
              </a:rPr>
              <a:t>https://www.youtube.com/watch?v=IiyMkOfycOg</a:t>
            </a:r>
            <a:r>
              <a:rPr lang="es">
                <a:solidFill>
                  <a:schemeClr val="dk1"/>
                </a:solidFill>
                <a:latin typeface="DM Sans"/>
                <a:ea typeface="DM Sans"/>
                <a:cs typeface="DM Sans"/>
                <a:sym typeface="DM Sans"/>
              </a:rPr>
              <a:t> . After watching they may have a short discussion to add new concepts to the idea of innovations as “uncommon dots”.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eed5e81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eed5e81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chemeClr val="dk1"/>
                </a:solidFill>
                <a:highlight>
                  <a:schemeClr val="lt1"/>
                </a:highlight>
              </a:rPr>
              <a:t>The answer here is that the three may be equally important for any innovator. Answers can be free or T may ask Ls to rank their answers from 1 to 3, according to how important they consider each trait and then reveal that probably the three are equally important. For more competent Ls T may ask them to justify their answers.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For more competent Ls T may do a quick brainstorm on names to anticipate what comes next.</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0" name="Shape 50"/>
        <p:cNvGrpSpPr/>
        <p:nvPr/>
      </p:nvGrpSpPr>
      <p:grpSpPr>
        <a:xfrm>
          <a:off x="0" y="0"/>
          <a:ext cx="0" cy="0"/>
          <a:chOff x="0" y="0"/>
          <a:chExt cx="0" cy="0"/>
        </a:xfrm>
      </p:grpSpPr>
      <p:sp>
        <p:nvSpPr>
          <p:cNvPr id="51" name="Google Shape;51;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2" name="Google Shape;52;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53" name="Google Shape;53;p1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2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2" name="Google Shape;7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1">
  <p:cSld name="SECTION_HEADER_1_1_1_1_1_1_1_1_1_8">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2.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www.youtube.com/watch?v=ZykO3IeRrIU" TargetMode="External"/><Relationship Id="rId4" Type="http://schemas.openxmlformats.org/officeDocument/2006/relationships/image" Target="../media/image28.jpg"/><Relationship Id="rId5" Type="http://schemas.openxmlformats.org/officeDocument/2006/relationships/hyperlink" Target="https://www.youtube.com/watch?v=ZykO3IeRrIU"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hyperlink" Target="http://drive.google.com/file/d/1sY_7EdssoV7AqKNcfCZ3P9savmzRsutI/view" TargetMode="External"/><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hyperlink" Target="http://drive.google.com/file/d/1id5PqGqcy67gyODwiyguRRKU5j4xsRC9/view" TargetMode="External"/><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5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5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drive.google.com/file/d/19fFZ-7pbFKE5pE6fpa_1oi2AtpIMFTPM/view?usp=share_link" TargetMode="External"/><Relationship Id="rId4" Type="http://schemas.openxmlformats.org/officeDocument/2006/relationships/image" Target="../media/image53.jpg"/><Relationship Id="rId5" Type="http://schemas.openxmlformats.org/officeDocument/2006/relationships/hyperlink" Target="http://drive.google.com/file/d/1kRZ7uFSZosdDtI3bW36VShO8vQFZNGqY/view" TargetMode="External"/><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 name="Shape 80"/>
        <p:cNvGrpSpPr/>
        <p:nvPr/>
      </p:nvGrpSpPr>
      <p:grpSpPr>
        <a:xfrm>
          <a:off x="0" y="0"/>
          <a:ext cx="0" cy="0"/>
          <a:chOff x="0" y="0"/>
          <a:chExt cx="0" cy="0"/>
        </a:xfrm>
      </p:grpSpPr>
      <p:sp>
        <p:nvSpPr>
          <p:cNvPr id="81" name="Google Shape;81;p30"/>
          <p:cNvSpPr txBox="1"/>
          <p:nvPr/>
        </p:nvSpPr>
        <p:spPr>
          <a:xfrm>
            <a:off x="4881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82" name="Google Shape;82;p30"/>
          <p:cNvSpPr txBox="1"/>
          <p:nvPr/>
        </p:nvSpPr>
        <p:spPr>
          <a:xfrm>
            <a:off x="502950" y="1663250"/>
            <a:ext cx="477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chemeClr val="accent6"/>
                </a:highlight>
                <a:latin typeface="DM Sans"/>
                <a:ea typeface="DM Sans"/>
                <a:cs typeface="DM Sans"/>
                <a:sym typeface="DM Sans"/>
              </a:rPr>
              <a:t>Table of contents</a:t>
            </a:r>
            <a:endParaRPr b="1" i="0" sz="4000" u="none" cap="none" strike="noStrike">
              <a:solidFill>
                <a:schemeClr val="dk1"/>
              </a:solidFill>
              <a:highlight>
                <a:schemeClr val="accent6"/>
              </a:highlight>
              <a:latin typeface="DM Sans"/>
              <a:ea typeface="DM Sans"/>
              <a:cs typeface="DM Sans"/>
              <a:sym typeface="DM Sans"/>
            </a:endParaRPr>
          </a:p>
        </p:txBody>
      </p:sp>
      <p:sp>
        <p:nvSpPr>
          <p:cNvPr id="83" name="Google Shape;83;p30"/>
          <p:cNvSpPr txBox="1"/>
          <p:nvPr/>
        </p:nvSpPr>
        <p:spPr>
          <a:xfrm>
            <a:off x="488150" y="2672050"/>
            <a:ext cx="81804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Week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Name of the lesson: True Innovators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Lesson objectives: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Read and understand basic personal information in bios.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Provide personal and professional information about another person.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Present someone orally.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Use the simple present (2nd person) and expressions like “This is...” to introduce someone.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p39"/>
          <p:cNvGrpSpPr/>
          <p:nvPr/>
        </p:nvGrpSpPr>
        <p:grpSpPr>
          <a:xfrm>
            <a:off x="4202551" y="994261"/>
            <a:ext cx="738900" cy="738974"/>
            <a:chOff x="974706" y="2467173"/>
            <a:chExt cx="738900" cy="738900"/>
          </a:xfrm>
        </p:grpSpPr>
        <p:sp>
          <p:nvSpPr>
            <p:cNvPr id="177" name="Google Shape;177;p3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3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79" name="Google Shape;179;p39"/>
          <p:cNvSpPr txBox="1"/>
          <p:nvPr/>
        </p:nvSpPr>
        <p:spPr>
          <a:xfrm>
            <a:off x="1232300" y="1971800"/>
            <a:ext cx="6590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Listening comprehension</a:t>
            </a:r>
            <a:endParaRPr b="1" sz="4000">
              <a:solidFill>
                <a:schemeClr val="dk1"/>
              </a:solidFill>
              <a:highlight>
                <a:srgbClr val="EAFF6A"/>
              </a:highlight>
              <a:latin typeface="DM Sans"/>
              <a:ea typeface="DM Sans"/>
              <a:cs typeface="DM Sans"/>
              <a:sym typeface="DM Sans"/>
            </a:endParaRPr>
          </a:p>
        </p:txBody>
      </p:sp>
      <p:sp>
        <p:nvSpPr>
          <p:cNvPr id="180" name="Google Shape;180;p39"/>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5 minutes</a:t>
            </a:r>
            <a:endParaRPr b="1" sz="2000">
              <a:solidFill>
                <a:srgbClr val="999999"/>
              </a:solidFill>
              <a:latin typeface="DM Sans"/>
              <a:ea typeface="DM Sans"/>
              <a:cs typeface="DM Sans"/>
              <a:sym typeface="DM Sans"/>
            </a:endParaRPr>
          </a:p>
        </p:txBody>
      </p:sp>
      <p:sp>
        <p:nvSpPr>
          <p:cNvPr id="181" name="Google Shape;181;p39"/>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Now listen again and complete the missing words you hear.</a:t>
            </a:r>
            <a:br>
              <a:rPr lang="es" sz="2000">
                <a:solidFill>
                  <a:schemeClr val="dk2"/>
                </a:solidFill>
                <a:latin typeface="DM Sans"/>
                <a:ea typeface="DM Sans"/>
                <a:cs typeface="DM Sans"/>
                <a:sym typeface="DM Sans"/>
              </a:rPr>
            </a:br>
            <a:r>
              <a:rPr lang="es" sz="2000">
                <a:solidFill>
                  <a:schemeClr val="dk2"/>
                </a:solidFill>
                <a:latin typeface="DM Sans"/>
                <a:ea typeface="DM Sans"/>
                <a:cs typeface="DM Sans"/>
                <a:sym typeface="DM Sans"/>
              </a:rPr>
              <a:t>Then, share your answers in the chat.</a:t>
            </a:r>
            <a:endParaRPr sz="2000">
              <a:solidFill>
                <a:schemeClr val="dk2"/>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nvSpPr>
        <p:spPr>
          <a:xfrm>
            <a:off x="534750" y="1953150"/>
            <a:ext cx="8093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1" i="0" sz="1350" u="none" cap="none" strike="noStrike">
              <a:solidFill>
                <a:srgbClr val="000000"/>
              </a:solidFill>
              <a:latin typeface="DM Sans"/>
              <a:ea typeface="DM Sans"/>
              <a:cs typeface="DM Sans"/>
              <a:sym typeface="DM Sans"/>
            </a:endParaRPr>
          </a:p>
        </p:txBody>
      </p:sp>
      <p:sp>
        <p:nvSpPr>
          <p:cNvPr id="187" name="Google Shape;187;p40"/>
          <p:cNvSpPr txBox="1"/>
          <p:nvPr/>
        </p:nvSpPr>
        <p:spPr>
          <a:xfrm>
            <a:off x="515850" y="2389563"/>
            <a:ext cx="7352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1. An innovator ______________ new and better ideas.</a:t>
            </a:r>
            <a:endParaRPr b="0" i="0" sz="1350" u="none" cap="none" strike="noStrike">
              <a:solidFill>
                <a:srgbClr val="000000"/>
              </a:solidFill>
              <a:latin typeface="DM Sans"/>
              <a:ea typeface="DM Sans"/>
              <a:cs typeface="DM Sans"/>
              <a:sym typeface="DM Sans"/>
            </a:endParaRPr>
          </a:p>
        </p:txBody>
      </p:sp>
      <p:sp>
        <p:nvSpPr>
          <p:cNvPr id="188" name="Google Shape;188;p40"/>
          <p:cNvSpPr txBox="1"/>
          <p:nvPr/>
        </p:nvSpPr>
        <p:spPr>
          <a:xfrm>
            <a:off x="515850" y="4275800"/>
            <a:ext cx="73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5. </a:t>
            </a:r>
            <a:r>
              <a:rPr b="0" i="0" lang="es" sz="1400" u="none" cap="none" strike="noStrike">
                <a:solidFill>
                  <a:schemeClr val="dk1"/>
                </a:solidFill>
                <a:latin typeface="DM Sans"/>
                <a:ea typeface="DM Sans"/>
                <a:cs typeface="DM Sans"/>
                <a:sym typeface="DM Sans"/>
              </a:rPr>
              <a:t>They </a:t>
            </a:r>
            <a:r>
              <a:rPr b="0" i="0" lang="es" sz="1350" u="none" cap="none" strike="noStrike">
                <a:solidFill>
                  <a:srgbClr val="000000"/>
                </a:solidFill>
                <a:latin typeface="DM Sans"/>
                <a:ea typeface="DM Sans"/>
                <a:cs typeface="DM Sans"/>
                <a:sym typeface="DM Sans"/>
              </a:rPr>
              <a:t> ___________ </a:t>
            </a:r>
            <a:r>
              <a:rPr b="0" i="0" lang="es" sz="1400" u="none" cap="none" strike="noStrike">
                <a:solidFill>
                  <a:schemeClr val="dk1"/>
                </a:solidFill>
                <a:latin typeface="DM Sans"/>
                <a:ea typeface="DM Sans"/>
                <a:cs typeface="DM Sans"/>
                <a:sym typeface="DM Sans"/>
              </a:rPr>
              <a:t>make things better and bring new and exciting changes</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89" name="Google Shape;189;p40"/>
          <p:cNvSpPr txBox="1"/>
          <p:nvPr/>
        </p:nvSpPr>
        <p:spPr>
          <a:xfrm>
            <a:off x="515850" y="3788525"/>
            <a:ext cx="7352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4. Innovators______________ important in society.</a:t>
            </a:r>
            <a:endParaRPr b="0" i="0" sz="1350" u="none" cap="none" strike="noStrike">
              <a:solidFill>
                <a:srgbClr val="000000"/>
              </a:solidFill>
              <a:latin typeface="DM Sans"/>
              <a:ea typeface="DM Sans"/>
              <a:cs typeface="DM Sans"/>
              <a:sym typeface="DM Sans"/>
            </a:endParaRPr>
          </a:p>
        </p:txBody>
      </p:sp>
      <p:sp>
        <p:nvSpPr>
          <p:cNvPr id="190" name="Google Shape;190;p40"/>
          <p:cNvSpPr txBox="1"/>
          <p:nvPr/>
        </p:nvSpPr>
        <p:spPr>
          <a:xfrm>
            <a:off x="534750" y="2826000"/>
            <a:ext cx="765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2</a:t>
            </a:r>
            <a:r>
              <a:rPr b="0" i="0" lang="es" sz="1400" u="none" cap="none" strike="noStrike">
                <a:solidFill>
                  <a:srgbClr val="000000"/>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An innovator</a:t>
            </a:r>
            <a:r>
              <a:rPr b="0" i="0" lang="es" sz="1400" u="none" cap="none" strike="noStrike">
                <a:solidFill>
                  <a:srgbClr val="000000"/>
                </a:solidFill>
                <a:latin typeface="DM Sans"/>
                <a:ea typeface="DM Sans"/>
                <a:cs typeface="DM Sans"/>
                <a:sym typeface="DM Sans"/>
              </a:rPr>
              <a:t> ___________ </a:t>
            </a:r>
            <a:r>
              <a:rPr b="0" i="0" lang="es" sz="1350" u="none" cap="none" strike="noStrike">
                <a:solidFill>
                  <a:schemeClr val="dk1"/>
                </a:solidFill>
                <a:latin typeface="DM Sans"/>
                <a:ea typeface="DM Sans"/>
                <a:cs typeface="DM Sans"/>
                <a:sym typeface="DM Sans"/>
              </a:rPr>
              <a:t>new ways of doing things</a:t>
            </a:r>
            <a:r>
              <a:rPr b="0" i="0" lang="es" sz="1400" u="none" cap="none" strike="noStrike">
                <a:solidFill>
                  <a:srgbClr val="000000"/>
                </a:solidFill>
                <a:latin typeface="DM Sans"/>
                <a:ea typeface="DM Sans"/>
                <a:cs typeface="DM Sans"/>
                <a:sym typeface="DM Sans"/>
              </a:rPr>
              <a:t>.</a:t>
            </a:r>
            <a:endParaRPr b="0" i="0" sz="1400" u="none" cap="none" strike="noStrike">
              <a:solidFill>
                <a:srgbClr val="000000"/>
              </a:solidFill>
              <a:latin typeface="DM Sans"/>
              <a:ea typeface="DM Sans"/>
              <a:cs typeface="DM Sans"/>
              <a:sym typeface="DM Sans"/>
            </a:endParaRPr>
          </a:p>
        </p:txBody>
      </p:sp>
      <p:sp>
        <p:nvSpPr>
          <p:cNvPr id="191" name="Google Shape;191;p40"/>
          <p:cNvSpPr txBox="1"/>
          <p:nvPr/>
        </p:nvSpPr>
        <p:spPr>
          <a:xfrm>
            <a:off x="515850" y="3301238"/>
            <a:ext cx="7352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3. An innovator _____________</a:t>
            </a:r>
            <a:r>
              <a:rPr b="0" i="0" lang="es" sz="1350" u="none" cap="none" strike="noStrike">
                <a:solidFill>
                  <a:schemeClr val="dk1"/>
                </a:solidFill>
                <a:latin typeface="DM Sans"/>
                <a:ea typeface="DM Sans"/>
                <a:cs typeface="DM Sans"/>
                <a:sym typeface="DM Sans"/>
              </a:rPr>
              <a:t>creativity to solve problems</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92" name="Google Shape;192;p40"/>
          <p:cNvSpPr txBox="1"/>
          <p:nvPr/>
        </p:nvSpPr>
        <p:spPr>
          <a:xfrm>
            <a:off x="950025" y="517425"/>
            <a:ext cx="450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CLASS ACTIVITY </a:t>
            </a:r>
            <a:endParaRPr b="0" i="0" sz="1400" u="none" cap="none" strike="noStrike">
              <a:solidFill>
                <a:srgbClr val="000000"/>
              </a:solidFill>
              <a:latin typeface="DM Sans"/>
              <a:ea typeface="DM Sans"/>
              <a:cs typeface="DM Sans"/>
              <a:sym typeface="DM Sans"/>
            </a:endParaRPr>
          </a:p>
        </p:txBody>
      </p:sp>
      <p:sp>
        <p:nvSpPr>
          <p:cNvPr id="193" name="Google Shape;193;p40"/>
          <p:cNvSpPr txBox="1"/>
          <p:nvPr/>
        </p:nvSpPr>
        <p:spPr>
          <a:xfrm>
            <a:off x="558025" y="1071750"/>
            <a:ext cx="6983100" cy="12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Listening comprehension</a:t>
            </a:r>
            <a:endParaRPr/>
          </a:p>
        </p:txBody>
      </p:sp>
      <p:grpSp>
        <p:nvGrpSpPr>
          <p:cNvPr id="194" name="Google Shape;194;p40"/>
          <p:cNvGrpSpPr/>
          <p:nvPr/>
        </p:nvGrpSpPr>
        <p:grpSpPr>
          <a:xfrm>
            <a:off x="501452" y="483061"/>
            <a:ext cx="401518" cy="401518"/>
            <a:chOff x="974706" y="2467173"/>
            <a:chExt cx="738900" cy="738900"/>
          </a:xfrm>
        </p:grpSpPr>
        <p:sp>
          <p:nvSpPr>
            <p:cNvPr id="195" name="Google Shape;195;p4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4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41"/>
          <p:cNvSpPr txBox="1"/>
          <p:nvPr/>
        </p:nvSpPr>
        <p:spPr>
          <a:xfrm>
            <a:off x="525300" y="1229900"/>
            <a:ext cx="8093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s" sz="1350" u="none" cap="none" strike="noStrike">
                <a:solidFill>
                  <a:srgbClr val="000000"/>
                </a:solidFill>
                <a:latin typeface="DM Sans"/>
                <a:ea typeface="DM Sans"/>
                <a:cs typeface="DM Sans"/>
                <a:sym typeface="DM Sans"/>
              </a:rPr>
              <a:t>Now listen again and complete the missing words you hear.</a:t>
            </a:r>
            <a:endParaRPr b="1" i="0" sz="1350" u="none" cap="none" strike="noStrike">
              <a:solidFill>
                <a:srgbClr val="000000"/>
              </a:solidFill>
              <a:latin typeface="DM Sans"/>
              <a:ea typeface="DM Sans"/>
              <a:cs typeface="DM Sans"/>
              <a:sym typeface="DM Sans"/>
            </a:endParaRPr>
          </a:p>
        </p:txBody>
      </p:sp>
      <p:sp>
        <p:nvSpPr>
          <p:cNvPr id="202" name="Google Shape;202;p41"/>
          <p:cNvSpPr txBox="1"/>
          <p:nvPr/>
        </p:nvSpPr>
        <p:spPr>
          <a:xfrm>
            <a:off x="457350" y="2110563"/>
            <a:ext cx="7352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1. An innovator ______________ new and better ideas.</a:t>
            </a:r>
            <a:endParaRPr b="0" i="0" sz="1350" u="none" cap="none" strike="noStrike">
              <a:solidFill>
                <a:srgbClr val="000000"/>
              </a:solidFill>
              <a:latin typeface="DM Sans"/>
              <a:ea typeface="DM Sans"/>
              <a:cs typeface="DM Sans"/>
              <a:sym typeface="DM Sans"/>
            </a:endParaRPr>
          </a:p>
        </p:txBody>
      </p:sp>
      <p:sp>
        <p:nvSpPr>
          <p:cNvPr id="203" name="Google Shape;203;p41"/>
          <p:cNvSpPr txBox="1"/>
          <p:nvPr/>
        </p:nvSpPr>
        <p:spPr>
          <a:xfrm>
            <a:off x="457350" y="3996800"/>
            <a:ext cx="73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5. </a:t>
            </a:r>
            <a:r>
              <a:rPr b="0" i="0" lang="es" sz="1400" u="none" cap="none" strike="noStrike">
                <a:solidFill>
                  <a:schemeClr val="dk1"/>
                </a:solidFill>
                <a:latin typeface="DM Sans"/>
                <a:ea typeface="DM Sans"/>
                <a:cs typeface="DM Sans"/>
                <a:sym typeface="DM Sans"/>
              </a:rPr>
              <a:t>They </a:t>
            </a:r>
            <a:r>
              <a:rPr b="0" i="0" lang="es" sz="1350" u="none" cap="none" strike="noStrike">
                <a:solidFill>
                  <a:srgbClr val="000000"/>
                </a:solidFill>
                <a:latin typeface="DM Sans"/>
                <a:ea typeface="DM Sans"/>
                <a:cs typeface="DM Sans"/>
                <a:sym typeface="DM Sans"/>
              </a:rPr>
              <a:t> ___________ </a:t>
            </a:r>
            <a:r>
              <a:rPr b="0" i="0" lang="es" sz="1400" u="none" cap="none" strike="noStrike">
                <a:solidFill>
                  <a:schemeClr val="dk1"/>
                </a:solidFill>
                <a:latin typeface="DM Sans"/>
                <a:ea typeface="DM Sans"/>
                <a:cs typeface="DM Sans"/>
                <a:sym typeface="DM Sans"/>
              </a:rPr>
              <a:t>make things better and bring new and exciting changes</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204" name="Google Shape;204;p41"/>
          <p:cNvSpPr txBox="1"/>
          <p:nvPr/>
        </p:nvSpPr>
        <p:spPr>
          <a:xfrm>
            <a:off x="457350" y="3509525"/>
            <a:ext cx="7352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4. Innovators______________ important in society.</a:t>
            </a:r>
            <a:endParaRPr b="0" i="0" sz="1350" u="none" cap="none" strike="noStrike">
              <a:solidFill>
                <a:srgbClr val="000000"/>
              </a:solidFill>
              <a:latin typeface="DM Sans"/>
              <a:ea typeface="DM Sans"/>
              <a:cs typeface="DM Sans"/>
              <a:sym typeface="DM Sans"/>
            </a:endParaRPr>
          </a:p>
        </p:txBody>
      </p:sp>
      <p:sp>
        <p:nvSpPr>
          <p:cNvPr id="205" name="Google Shape;205;p41"/>
          <p:cNvSpPr txBox="1"/>
          <p:nvPr/>
        </p:nvSpPr>
        <p:spPr>
          <a:xfrm>
            <a:off x="476250" y="2547000"/>
            <a:ext cx="765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2</a:t>
            </a:r>
            <a:r>
              <a:rPr b="0" i="0" lang="es" sz="1400" u="none" cap="none" strike="noStrike">
                <a:solidFill>
                  <a:srgbClr val="000000"/>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An innovator</a:t>
            </a:r>
            <a:r>
              <a:rPr b="0" i="0" lang="es" sz="1400" u="none" cap="none" strike="noStrike">
                <a:solidFill>
                  <a:srgbClr val="000000"/>
                </a:solidFill>
                <a:latin typeface="DM Sans"/>
                <a:ea typeface="DM Sans"/>
                <a:cs typeface="DM Sans"/>
                <a:sym typeface="DM Sans"/>
              </a:rPr>
              <a:t> ___________ </a:t>
            </a:r>
            <a:r>
              <a:rPr b="0" i="0" lang="es" sz="1350" u="none" cap="none" strike="noStrike">
                <a:solidFill>
                  <a:schemeClr val="dk1"/>
                </a:solidFill>
                <a:latin typeface="DM Sans"/>
                <a:ea typeface="DM Sans"/>
                <a:cs typeface="DM Sans"/>
                <a:sym typeface="DM Sans"/>
              </a:rPr>
              <a:t>new ways of doing things</a:t>
            </a:r>
            <a:r>
              <a:rPr b="0" i="0" lang="es" sz="1400" u="none" cap="none" strike="noStrike">
                <a:solidFill>
                  <a:srgbClr val="000000"/>
                </a:solidFill>
                <a:latin typeface="DM Sans"/>
                <a:ea typeface="DM Sans"/>
                <a:cs typeface="DM Sans"/>
                <a:sym typeface="DM Sans"/>
              </a:rPr>
              <a:t>.</a:t>
            </a:r>
            <a:endParaRPr b="0" i="0" sz="1400" u="none" cap="none" strike="noStrike">
              <a:solidFill>
                <a:srgbClr val="000000"/>
              </a:solidFill>
              <a:latin typeface="DM Sans"/>
              <a:ea typeface="DM Sans"/>
              <a:cs typeface="DM Sans"/>
              <a:sym typeface="DM Sans"/>
            </a:endParaRPr>
          </a:p>
        </p:txBody>
      </p:sp>
      <p:sp>
        <p:nvSpPr>
          <p:cNvPr id="206" name="Google Shape;206;p41"/>
          <p:cNvSpPr txBox="1"/>
          <p:nvPr/>
        </p:nvSpPr>
        <p:spPr>
          <a:xfrm>
            <a:off x="457350" y="3022238"/>
            <a:ext cx="7352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3. An innovator _____________</a:t>
            </a:r>
            <a:r>
              <a:rPr b="0" i="0" lang="es" sz="1350" u="none" cap="none" strike="noStrike">
                <a:solidFill>
                  <a:schemeClr val="dk1"/>
                </a:solidFill>
                <a:latin typeface="DM Sans"/>
                <a:ea typeface="DM Sans"/>
                <a:cs typeface="DM Sans"/>
                <a:sym typeface="DM Sans"/>
              </a:rPr>
              <a:t>creativity to solve problems</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207" name="Google Shape;207;p41"/>
          <p:cNvSpPr txBox="1"/>
          <p:nvPr/>
        </p:nvSpPr>
        <p:spPr>
          <a:xfrm>
            <a:off x="2096125" y="2109025"/>
            <a:ext cx="597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has</a:t>
            </a:r>
            <a:r>
              <a:rPr b="0" i="0" lang="es" sz="1350" u="none" cap="none" strike="noStrike">
                <a:solidFill>
                  <a:schemeClr val="dk1"/>
                </a:solidFill>
                <a:highlight>
                  <a:srgbClr val="EAFF6A"/>
                </a:highlight>
                <a:latin typeface="DM Sans"/>
                <a:ea typeface="DM Sans"/>
                <a:cs typeface="DM Sans"/>
                <a:sym typeface="DM Sans"/>
              </a:rPr>
              <a:t> </a:t>
            </a:r>
            <a:endParaRPr b="0" i="0" sz="1350" u="none" cap="none" strike="noStrike">
              <a:solidFill>
                <a:srgbClr val="000000"/>
              </a:solidFill>
              <a:highlight>
                <a:srgbClr val="EAFF6A"/>
              </a:highlight>
              <a:latin typeface="Arial"/>
              <a:ea typeface="Arial"/>
              <a:cs typeface="Arial"/>
              <a:sym typeface="Arial"/>
            </a:endParaRPr>
          </a:p>
        </p:txBody>
      </p:sp>
      <p:sp>
        <p:nvSpPr>
          <p:cNvPr id="208" name="Google Shape;208;p41"/>
          <p:cNvSpPr txBox="1"/>
          <p:nvPr/>
        </p:nvSpPr>
        <p:spPr>
          <a:xfrm>
            <a:off x="1975500" y="2574900"/>
            <a:ext cx="96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highlight>
                  <a:srgbClr val="EAFF6A"/>
                </a:highlight>
                <a:latin typeface="DM Sans"/>
                <a:ea typeface="DM Sans"/>
                <a:cs typeface="DM Sans"/>
                <a:sym typeface="DM Sans"/>
              </a:rPr>
              <a:t>finds</a:t>
            </a:r>
            <a:r>
              <a:rPr b="0" i="0" lang="es" sz="1400" u="none" cap="none" strike="noStrike">
                <a:solidFill>
                  <a:schemeClr val="dk1"/>
                </a:solidFill>
                <a:highlight>
                  <a:srgbClr val="EAFF6A"/>
                </a:highlight>
                <a:latin typeface="DM Sans"/>
                <a:ea typeface="DM Sans"/>
                <a:cs typeface="DM Sans"/>
                <a:sym typeface="DM Sans"/>
              </a:rPr>
              <a:t> </a:t>
            </a:r>
            <a:endParaRPr b="0" i="0" sz="1400" u="none" cap="none" strike="noStrike">
              <a:solidFill>
                <a:srgbClr val="000000"/>
              </a:solidFill>
              <a:highlight>
                <a:srgbClr val="EAFF6A"/>
              </a:highlight>
              <a:latin typeface="Arial"/>
              <a:ea typeface="Arial"/>
              <a:cs typeface="Arial"/>
              <a:sym typeface="Arial"/>
            </a:endParaRPr>
          </a:p>
        </p:txBody>
      </p:sp>
      <p:sp>
        <p:nvSpPr>
          <p:cNvPr id="209" name="Google Shape;209;p41"/>
          <p:cNvSpPr txBox="1"/>
          <p:nvPr/>
        </p:nvSpPr>
        <p:spPr>
          <a:xfrm>
            <a:off x="1469100" y="3996800"/>
            <a:ext cx="597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help</a:t>
            </a:r>
            <a:endParaRPr b="0" i="0" sz="1350" u="none" cap="none" strike="noStrike">
              <a:solidFill>
                <a:srgbClr val="000000"/>
              </a:solidFill>
              <a:highlight>
                <a:srgbClr val="EAFF6A"/>
              </a:highlight>
              <a:latin typeface="Arial"/>
              <a:ea typeface="Arial"/>
              <a:cs typeface="Arial"/>
              <a:sym typeface="Arial"/>
            </a:endParaRPr>
          </a:p>
        </p:txBody>
      </p:sp>
      <p:sp>
        <p:nvSpPr>
          <p:cNvPr id="210" name="Google Shape;210;p41"/>
          <p:cNvSpPr txBox="1"/>
          <p:nvPr/>
        </p:nvSpPr>
        <p:spPr>
          <a:xfrm>
            <a:off x="1893850" y="3509525"/>
            <a:ext cx="657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are</a:t>
            </a:r>
            <a:endParaRPr b="0" i="0" sz="1350" u="none" cap="none" strike="noStrike">
              <a:solidFill>
                <a:srgbClr val="000000"/>
              </a:solidFill>
              <a:highlight>
                <a:srgbClr val="EAFF6A"/>
              </a:highlight>
              <a:latin typeface="Arial"/>
              <a:ea typeface="Arial"/>
              <a:cs typeface="Arial"/>
              <a:sym typeface="Arial"/>
            </a:endParaRPr>
          </a:p>
        </p:txBody>
      </p:sp>
      <p:sp>
        <p:nvSpPr>
          <p:cNvPr id="211" name="Google Shape;211;p41"/>
          <p:cNvSpPr txBox="1"/>
          <p:nvPr/>
        </p:nvSpPr>
        <p:spPr>
          <a:xfrm>
            <a:off x="1975500" y="3001313"/>
            <a:ext cx="1085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uses</a:t>
            </a:r>
            <a:endParaRPr b="0" i="0" sz="1350" u="none" cap="none" strike="noStrike">
              <a:solidFill>
                <a:srgbClr val="000000"/>
              </a:solidFill>
              <a:highlight>
                <a:srgbClr val="EAFF6A"/>
              </a:highlight>
              <a:latin typeface="Arial"/>
              <a:ea typeface="Arial"/>
              <a:cs typeface="Arial"/>
              <a:sym typeface="Arial"/>
            </a:endParaRPr>
          </a:p>
        </p:txBody>
      </p:sp>
      <p:sp>
        <p:nvSpPr>
          <p:cNvPr id="212" name="Google Shape;212;p41"/>
          <p:cNvSpPr txBox="1"/>
          <p:nvPr/>
        </p:nvSpPr>
        <p:spPr>
          <a:xfrm>
            <a:off x="950025" y="517425"/>
            <a:ext cx="450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CLASS ACTIVITY </a:t>
            </a:r>
            <a:r>
              <a:rPr b="1" i="0" lang="es" sz="1600" u="none" cap="none" strike="noStrike">
                <a:solidFill>
                  <a:srgbClr val="FF0000"/>
                </a:solidFill>
                <a:latin typeface="DM Sans"/>
                <a:ea typeface="DM Sans"/>
                <a:cs typeface="DM Sans"/>
                <a:sym typeface="DM Sans"/>
              </a:rPr>
              <a:t>(Key)</a:t>
            </a:r>
            <a:endParaRPr b="1" i="0" sz="1400" u="none" cap="none" strike="noStrike">
              <a:solidFill>
                <a:srgbClr val="FF0000"/>
              </a:solidFill>
              <a:latin typeface="DM Sans"/>
              <a:ea typeface="DM Sans"/>
              <a:cs typeface="DM Sans"/>
              <a:sym typeface="DM Sans"/>
            </a:endParaRPr>
          </a:p>
        </p:txBody>
      </p:sp>
      <p:grpSp>
        <p:nvGrpSpPr>
          <p:cNvPr id="213" name="Google Shape;213;p41"/>
          <p:cNvGrpSpPr/>
          <p:nvPr/>
        </p:nvGrpSpPr>
        <p:grpSpPr>
          <a:xfrm>
            <a:off x="501452" y="483061"/>
            <a:ext cx="401518" cy="401518"/>
            <a:chOff x="974706" y="2467173"/>
            <a:chExt cx="738900" cy="738900"/>
          </a:xfrm>
        </p:grpSpPr>
        <p:sp>
          <p:nvSpPr>
            <p:cNvPr id="214" name="Google Shape;214;p4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4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nvSpPr>
        <p:spPr>
          <a:xfrm>
            <a:off x="1285051" y="2202300"/>
            <a:ext cx="6573900" cy="738633"/>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Communicative </a:t>
            </a:r>
            <a:r>
              <a:rPr b="1" i="0" lang="es" sz="4000" u="none" cap="none" strike="noStrike">
                <a:solidFill>
                  <a:schemeClr val="accent6"/>
                </a:solidFill>
                <a:latin typeface="DM Sans"/>
                <a:ea typeface="DM Sans"/>
                <a:cs typeface="DM Sans"/>
                <a:sym typeface="DM Sans"/>
              </a:rPr>
              <a:t>focus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nvSpPr>
        <p:spPr>
          <a:xfrm>
            <a:off x="1431550" y="688825"/>
            <a:ext cx="71694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200">
                <a:solidFill>
                  <a:srgbClr val="EAFF6A"/>
                </a:solidFill>
                <a:latin typeface="DM Sans"/>
                <a:ea typeface="DM Sans"/>
                <a:cs typeface="DM Sans"/>
                <a:sym typeface="DM Sans"/>
              </a:rPr>
              <a:t>Group work: introducing someone</a:t>
            </a:r>
            <a:endParaRPr b="1" sz="3200">
              <a:solidFill>
                <a:srgbClr val="EAFF6A"/>
              </a:solidFill>
              <a:latin typeface="DM Sans"/>
              <a:ea typeface="DM Sans"/>
              <a:cs typeface="DM Sans"/>
              <a:sym typeface="DM Sans"/>
            </a:endParaRPr>
          </a:p>
        </p:txBody>
      </p:sp>
      <p:sp>
        <p:nvSpPr>
          <p:cNvPr id="226" name="Google Shape;226;p43"/>
          <p:cNvSpPr txBox="1"/>
          <p:nvPr/>
        </p:nvSpPr>
        <p:spPr>
          <a:xfrm>
            <a:off x="473350" y="42366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lt1"/>
                </a:solidFill>
                <a:latin typeface="DM Sans"/>
                <a:ea typeface="DM Sans"/>
                <a:cs typeface="DM Sans"/>
                <a:sym typeface="DM Sans"/>
              </a:rPr>
              <a:t>Estimated time: 5 minutes</a:t>
            </a:r>
            <a:endParaRPr b="1" sz="2000">
              <a:solidFill>
                <a:schemeClr val="lt1"/>
              </a:solidFill>
              <a:latin typeface="DM Sans"/>
              <a:ea typeface="DM Sans"/>
              <a:cs typeface="DM Sans"/>
              <a:sym typeface="DM Sans"/>
            </a:endParaRPr>
          </a:p>
        </p:txBody>
      </p:sp>
      <p:grpSp>
        <p:nvGrpSpPr>
          <p:cNvPr id="227" name="Google Shape;227;p43"/>
          <p:cNvGrpSpPr/>
          <p:nvPr/>
        </p:nvGrpSpPr>
        <p:grpSpPr>
          <a:xfrm>
            <a:off x="473351" y="619523"/>
            <a:ext cx="738900" cy="738900"/>
            <a:chOff x="473351" y="619523"/>
            <a:chExt cx="738900" cy="738900"/>
          </a:xfrm>
        </p:grpSpPr>
        <p:sp>
          <p:nvSpPr>
            <p:cNvPr id="228" name="Google Shape;228;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4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230" name="Google Shape;230;p43"/>
          <p:cNvSpPr txBox="1"/>
          <p:nvPr/>
        </p:nvSpPr>
        <p:spPr>
          <a:xfrm>
            <a:off x="473350" y="1358425"/>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Read the phrases. Decide which options are used to present a person in English. Type your choices in the chat.</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B7B7B7"/>
              </a:buClr>
              <a:buSzPts val="2500"/>
              <a:buFont typeface="DM Sans"/>
              <a:buAutoNum type="arabicPeriod"/>
            </a:pPr>
            <a:r>
              <a:rPr lang="es" sz="2500">
                <a:solidFill>
                  <a:srgbClr val="B7B7B7"/>
                </a:solidFill>
                <a:latin typeface="DM Sans"/>
                <a:ea typeface="DM Sans"/>
                <a:cs typeface="DM Sans"/>
                <a:sym typeface="DM Sans"/>
              </a:rPr>
              <a:t>This is Mark</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B7B7B7"/>
              </a:buClr>
              <a:buSzPts val="2500"/>
              <a:buFont typeface="DM Sans"/>
              <a:buAutoNum type="arabicPeriod"/>
            </a:pPr>
            <a:r>
              <a:rPr lang="es" sz="2500">
                <a:solidFill>
                  <a:srgbClr val="B7B7B7"/>
                </a:solidFill>
                <a:latin typeface="DM Sans"/>
                <a:ea typeface="DM Sans"/>
                <a:cs typeface="DM Sans"/>
                <a:sym typeface="DM Sans"/>
              </a:rPr>
              <a:t>Let me introduce Mark</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B7B7B7"/>
              </a:buClr>
              <a:buSzPts val="2500"/>
              <a:buFont typeface="DM Sans"/>
              <a:buAutoNum type="arabicPeriod"/>
            </a:pPr>
            <a:r>
              <a:rPr lang="es" sz="2500">
                <a:solidFill>
                  <a:srgbClr val="B7B7B7"/>
                </a:solidFill>
                <a:latin typeface="DM Sans"/>
                <a:ea typeface="DM Sans"/>
                <a:cs typeface="DM Sans"/>
                <a:sym typeface="DM Sans"/>
              </a:rPr>
              <a:t>I want to </a:t>
            </a:r>
            <a:r>
              <a:rPr lang="es" sz="2500">
                <a:solidFill>
                  <a:srgbClr val="B7B7B7"/>
                </a:solidFill>
                <a:latin typeface="DM Sans"/>
                <a:ea typeface="DM Sans"/>
                <a:cs typeface="DM Sans"/>
                <a:sym typeface="DM Sans"/>
              </a:rPr>
              <a:t>introduce</a:t>
            </a:r>
            <a:r>
              <a:rPr lang="es" sz="2500">
                <a:solidFill>
                  <a:srgbClr val="B7B7B7"/>
                </a:solidFill>
                <a:latin typeface="DM Sans"/>
                <a:ea typeface="DM Sans"/>
                <a:cs typeface="DM Sans"/>
                <a:sym typeface="DM Sans"/>
              </a:rPr>
              <a:t> you to Mark</a:t>
            </a:r>
            <a:endParaRPr sz="2500">
              <a:solidFill>
                <a:srgbClr val="B7B7B7"/>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p:nvPr/>
        </p:nvSpPr>
        <p:spPr>
          <a:xfrm>
            <a:off x="4404306" y="825260"/>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4"/>
          <p:cNvSpPr txBox="1"/>
          <p:nvPr/>
        </p:nvSpPr>
        <p:spPr>
          <a:xfrm>
            <a:off x="1581575" y="16473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Role play</a:t>
            </a:r>
            <a:endParaRPr b="1" i="0" sz="4000" u="none" cap="none" strike="noStrike">
              <a:solidFill>
                <a:schemeClr val="dk1"/>
              </a:solidFill>
              <a:highlight>
                <a:srgbClr val="EAFF6A"/>
              </a:highlight>
              <a:latin typeface="DM Sans"/>
              <a:ea typeface="DM Sans"/>
              <a:cs typeface="DM Sans"/>
              <a:sym typeface="DM Sans"/>
            </a:endParaRPr>
          </a:p>
        </p:txBody>
      </p:sp>
      <p:pic>
        <p:nvPicPr>
          <p:cNvPr id="237" name="Google Shape;237;p44" title="ícono de actividad colaborativa"/>
          <p:cNvPicPr preferRelativeResize="0"/>
          <p:nvPr/>
        </p:nvPicPr>
        <p:blipFill rotWithShape="1">
          <a:blip r:embed="rId3">
            <a:alphaModFix/>
          </a:blip>
          <a:srcRect b="0" l="0" r="0" t="0"/>
          <a:stretch/>
        </p:blipFill>
        <p:spPr>
          <a:xfrm>
            <a:off x="4547388" y="968385"/>
            <a:ext cx="452650" cy="452650"/>
          </a:xfrm>
          <a:prstGeom prst="rect">
            <a:avLst/>
          </a:prstGeom>
          <a:noFill/>
          <a:ln>
            <a:noFill/>
          </a:ln>
        </p:spPr>
      </p:pic>
      <p:sp>
        <p:nvSpPr>
          <p:cNvPr id="238" name="Google Shape;238;p44"/>
          <p:cNvSpPr txBox="1"/>
          <p:nvPr/>
        </p:nvSpPr>
        <p:spPr>
          <a:xfrm>
            <a:off x="1301525" y="2469400"/>
            <a:ext cx="69444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es" sz="2000">
                <a:solidFill>
                  <a:schemeClr val="dk2"/>
                </a:solidFill>
                <a:latin typeface="DM Sans"/>
                <a:ea typeface="DM Sans"/>
                <a:cs typeface="DM Sans"/>
                <a:sym typeface="DM Sans"/>
              </a:rPr>
              <a:t>In your group, choose someone who will present the rest of the people in the group. Use a variety of the phrases given. </a:t>
            </a:r>
            <a:endParaRPr sz="2000">
              <a:solidFill>
                <a:schemeClr val="dk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t/>
            </a:r>
            <a:endParaRPr sz="2000">
              <a:solidFill>
                <a:schemeClr val="dk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rPr lang="es" sz="2000">
                <a:solidFill>
                  <a:schemeClr val="dk2"/>
                </a:solidFill>
                <a:latin typeface="DM Sans"/>
                <a:ea typeface="DM Sans"/>
                <a:cs typeface="DM Sans"/>
                <a:sym typeface="DM Sans"/>
              </a:rPr>
              <a:t>Estimated time: 10 minutes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45"/>
          <p:cNvGrpSpPr/>
          <p:nvPr/>
        </p:nvGrpSpPr>
        <p:grpSpPr>
          <a:xfrm>
            <a:off x="4202551" y="994261"/>
            <a:ext cx="738900" cy="738974"/>
            <a:chOff x="974706" y="2467173"/>
            <a:chExt cx="738900" cy="738900"/>
          </a:xfrm>
        </p:grpSpPr>
        <p:sp>
          <p:nvSpPr>
            <p:cNvPr id="244" name="Google Shape;244;p4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4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46" name="Google Shape;246;p4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Video time</a:t>
            </a:r>
            <a:endParaRPr b="1" sz="4000">
              <a:solidFill>
                <a:schemeClr val="dk1"/>
              </a:solidFill>
              <a:highlight>
                <a:srgbClr val="EAFF6A"/>
              </a:highlight>
              <a:latin typeface="DM Sans"/>
              <a:ea typeface="DM Sans"/>
              <a:cs typeface="DM Sans"/>
              <a:sym typeface="DM Sans"/>
            </a:endParaRPr>
          </a:p>
        </p:txBody>
      </p:sp>
      <p:sp>
        <p:nvSpPr>
          <p:cNvPr id="247" name="Google Shape;247;p4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10 minutes</a:t>
            </a:r>
            <a:endParaRPr b="1" sz="2000">
              <a:solidFill>
                <a:srgbClr val="999999"/>
              </a:solidFill>
              <a:latin typeface="DM Sans"/>
              <a:ea typeface="DM Sans"/>
              <a:cs typeface="DM Sans"/>
              <a:sym typeface="DM Sans"/>
            </a:endParaRPr>
          </a:p>
        </p:txBody>
      </p:sp>
      <p:sp>
        <p:nvSpPr>
          <p:cNvPr id="248" name="Google Shape;248;p45"/>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Watch the video and decide if the following sentences are true or false.</a:t>
            </a:r>
            <a:endParaRPr sz="2000">
              <a:solidFill>
                <a:schemeClr val="dk2"/>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Innovators</a:t>
            </a:r>
            <a:endParaRPr b="1" i="0" sz="3500" u="none" cap="none" strike="noStrike">
              <a:solidFill>
                <a:schemeClr val="lt1"/>
              </a:solidFill>
              <a:latin typeface="DM Sans"/>
              <a:ea typeface="DM Sans"/>
              <a:cs typeface="DM Sans"/>
              <a:sym typeface="DM Sans"/>
            </a:endParaRPr>
          </a:p>
        </p:txBody>
      </p:sp>
      <p:sp>
        <p:nvSpPr>
          <p:cNvPr id="255" name="Google Shape;255;p46"/>
          <p:cNvSpPr txBox="1"/>
          <p:nvPr/>
        </p:nvSpPr>
        <p:spPr>
          <a:xfrm>
            <a:off x="4831850" y="1534775"/>
            <a:ext cx="30711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es" sz="3500" u="none" cap="none" strike="noStrike">
                <a:solidFill>
                  <a:srgbClr val="000000"/>
                </a:solidFill>
                <a:latin typeface="DM Sans"/>
                <a:ea typeface="DM Sans"/>
                <a:cs typeface="DM Sans"/>
                <a:sym typeface="DM Sans"/>
              </a:rPr>
              <a:t>Let’s watch </a:t>
            </a:r>
            <a:endParaRPr b="1" i="0" sz="3500" u="none" cap="none" strike="noStrike">
              <a:solidFill>
                <a:srgbClr val="000000"/>
              </a:solidFill>
              <a:latin typeface="DM Sans"/>
              <a:ea typeface="DM Sans"/>
              <a:cs typeface="DM Sans"/>
              <a:sym typeface="DM Sans"/>
            </a:endParaRPr>
          </a:p>
        </p:txBody>
      </p:sp>
      <p:pic>
        <p:nvPicPr>
          <p:cNvPr descr="Animation created for the Innovator 09 Awards presented by Yorkshire Forward to reward innovation in the Yorkshire and Humber region. Animation by Peco at Mezzo Films." id="256" name="Google Shape;256;p46" title="What Does an Innovator Actually Do?">
            <a:hlinkClick r:id="rId3"/>
          </p:cNvPr>
          <p:cNvPicPr preferRelativeResize="0"/>
          <p:nvPr/>
        </p:nvPicPr>
        <p:blipFill rotWithShape="1">
          <a:blip r:embed="rId4">
            <a:alphaModFix/>
          </a:blip>
          <a:srcRect b="0" l="0" r="0" t="0"/>
          <a:stretch/>
        </p:blipFill>
        <p:spPr>
          <a:xfrm>
            <a:off x="1262363" y="1624473"/>
            <a:ext cx="3623575" cy="2038261"/>
          </a:xfrm>
          <a:prstGeom prst="rect">
            <a:avLst/>
          </a:prstGeom>
          <a:noFill/>
          <a:ln>
            <a:noFill/>
          </a:ln>
        </p:spPr>
      </p:pic>
      <p:sp>
        <p:nvSpPr>
          <p:cNvPr id="257" name="Google Shape;257;p46"/>
          <p:cNvSpPr txBox="1"/>
          <p:nvPr/>
        </p:nvSpPr>
        <p:spPr>
          <a:xfrm>
            <a:off x="1492113" y="3814950"/>
            <a:ext cx="3446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 sz="1200" u="sng" cap="none" strike="noStrike">
                <a:solidFill>
                  <a:srgbClr val="074A31"/>
                </a:solidFill>
                <a:latin typeface="DM Sans"/>
                <a:ea typeface="DM Sans"/>
                <a:cs typeface="DM Sans"/>
                <a:sym typeface="DM Sans"/>
                <a:hlinkClick r:id="rId5">
                  <a:extLst>
                    <a:ext uri="{A12FA001-AC4F-418D-AE19-62706E023703}">
                      <ahyp:hlinkClr val="tx"/>
                    </a:ext>
                  </a:extLst>
                </a:hlinkClick>
              </a:rPr>
              <a:t>What Does an Innovator Actually Do?</a:t>
            </a:r>
            <a:r>
              <a:rPr b="1" i="0" lang="es" sz="1200" u="none" cap="none" strike="noStrike">
                <a:solidFill>
                  <a:srgbClr val="074A31"/>
                </a:solidFill>
                <a:latin typeface="DM Sans"/>
                <a:ea typeface="DM Sans"/>
                <a:cs typeface="DM Sans"/>
                <a:sym typeface="DM Sans"/>
              </a:rPr>
              <a:t> </a:t>
            </a:r>
            <a:endParaRPr b="1" i="0" sz="1200" u="none" cap="none" strike="noStrike">
              <a:solidFill>
                <a:srgbClr val="074A3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nvSpPr>
        <p:spPr>
          <a:xfrm>
            <a:off x="534750" y="1953150"/>
            <a:ext cx="8093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1" i="0" sz="1350" u="none" cap="none" strike="noStrike">
              <a:solidFill>
                <a:srgbClr val="000000"/>
              </a:solidFill>
              <a:latin typeface="DM Sans"/>
              <a:ea typeface="DM Sans"/>
              <a:cs typeface="DM Sans"/>
              <a:sym typeface="DM Sans"/>
            </a:endParaRPr>
          </a:p>
        </p:txBody>
      </p:sp>
      <p:sp>
        <p:nvSpPr>
          <p:cNvPr id="263" name="Google Shape;263;p47"/>
          <p:cNvSpPr txBox="1"/>
          <p:nvPr/>
        </p:nvSpPr>
        <p:spPr>
          <a:xfrm>
            <a:off x="515850" y="2389563"/>
            <a:ext cx="7352400" cy="24705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An innovator generates changes.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An innovator creates expensive things.</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40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Innovators always do the same things.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264" name="Google Shape;264;p47"/>
          <p:cNvSpPr txBox="1"/>
          <p:nvPr/>
        </p:nvSpPr>
        <p:spPr>
          <a:xfrm>
            <a:off x="950025" y="517425"/>
            <a:ext cx="450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CLASS ACTIVITY </a:t>
            </a:r>
            <a:endParaRPr b="0" i="0" sz="1400" u="none" cap="none" strike="noStrike">
              <a:solidFill>
                <a:srgbClr val="000000"/>
              </a:solidFill>
              <a:latin typeface="DM Sans"/>
              <a:ea typeface="DM Sans"/>
              <a:cs typeface="DM Sans"/>
              <a:sym typeface="DM Sans"/>
            </a:endParaRPr>
          </a:p>
        </p:txBody>
      </p:sp>
      <p:sp>
        <p:nvSpPr>
          <p:cNvPr id="265" name="Google Shape;265;p47"/>
          <p:cNvSpPr txBox="1"/>
          <p:nvPr/>
        </p:nvSpPr>
        <p:spPr>
          <a:xfrm>
            <a:off x="558025" y="1071750"/>
            <a:ext cx="3842700" cy="12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True or false?</a:t>
            </a:r>
            <a:endParaRPr/>
          </a:p>
        </p:txBody>
      </p:sp>
      <p:grpSp>
        <p:nvGrpSpPr>
          <p:cNvPr id="266" name="Google Shape;266;p47"/>
          <p:cNvGrpSpPr/>
          <p:nvPr/>
        </p:nvGrpSpPr>
        <p:grpSpPr>
          <a:xfrm>
            <a:off x="501452" y="483061"/>
            <a:ext cx="401518" cy="401518"/>
            <a:chOff x="974706" y="2467173"/>
            <a:chExt cx="738900" cy="738900"/>
          </a:xfrm>
        </p:grpSpPr>
        <p:sp>
          <p:nvSpPr>
            <p:cNvPr id="267" name="Google Shape;267;p4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48"/>
          <p:cNvSpPr txBox="1"/>
          <p:nvPr/>
        </p:nvSpPr>
        <p:spPr>
          <a:xfrm>
            <a:off x="534750" y="1953150"/>
            <a:ext cx="8093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1" i="0" sz="1350" u="none" cap="none" strike="noStrike">
              <a:solidFill>
                <a:srgbClr val="000000"/>
              </a:solidFill>
              <a:latin typeface="DM Sans"/>
              <a:ea typeface="DM Sans"/>
              <a:cs typeface="DM Sans"/>
              <a:sym typeface="DM Sans"/>
            </a:endParaRPr>
          </a:p>
        </p:txBody>
      </p:sp>
      <p:sp>
        <p:nvSpPr>
          <p:cNvPr id="274" name="Google Shape;274;p48"/>
          <p:cNvSpPr txBox="1"/>
          <p:nvPr/>
        </p:nvSpPr>
        <p:spPr>
          <a:xfrm>
            <a:off x="515850" y="2389563"/>
            <a:ext cx="7352400" cy="24705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An innovator generates changes. </a:t>
            </a:r>
            <a:r>
              <a:rPr b="1" lang="es" sz="1350">
                <a:solidFill>
                  <a:schemeClr val="dk1"/>
                </a:solidFill>
                <a:highlight>
                  <a:srgbClr val="EAFF6A"/>
                </a:highlight>
                <a:latin typeface="DM Sans"/>
                <a:ea typeface="DM Sans"/>
                <a:cs typeface="DM Sans"/>
                <a:sym typeface="DM Sans"/>
              </a:rPr>
              <a:t>TRUE</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An innovator creates expensive </a:t>
            </a:r>
            <a:r>
              <a:rPr lang="es" sz="1350">
                <a:solidFill>
                  <a:schemeClr val="dk1"/>
                </a:solidFill>
                <a:latin typeface="DM Sans"/>
                <a:ea typeface="DM Sans"/>
                <a:cs typeface="DM Sans"/>
                <a:sym typeface="DM Sans"/>
              </a:rPr>
              <a:t>things.</a:t>
            </a:r>
            <a:r>
              <a:rPr lang="es" sz="1350">
                <a:solidFill>
                  <a:schemeClr val="dk1"/>
                </a:solidFill>
                <a:latin typeface="DM Sans"/>
                <a:ea typeface="DM Sans"/>
                <a:cs typeface="DM Sans"/>
                <a:sym typeface="DM Sans"/>
              </a:rPr>
              <a:t> </a:t>
            </a:r>
            <a:r>
              <a:rPr b="1" lang="es" sz="1350">
                <a:solidFill>
                  <a:schemeClr val="dk1"/>
                </a:solidFill>
                <a:highlight>
                  <a:srgbClr val="EAFF6A"/>
                </a:highlight>
                <a:latin typeface="DM Sans"/>
                <a:ea typeface="DM Sans"/>
                <a:cs typeface="DM Sans"/>
                <a:sym typeface="DM Sans"/>
              </a:rPr>
              <a:t>FALSE</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40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Innovators always do the same things. </a:t>
            </a:r>
            <a:r>
              <a:rPr b="1" lang="es" sz="1350">
                <a:solidFill>
                  <a:schemeClr val="dk1"/>
                </a:solidFill>
                <a:highlight>
                  <a:srgbClr val="EAFF6A"/>
                </a:highlight>
                <a:latin typeface="DM Sans"/>
                <a:ea typeface="DM Sans"/>
                <a:cs typeface="DM Sans"/>
                <a:sym typeface="DM Sans"/>
              </a:rPr>
              <a:t>FALSE</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275" name="Google Shape;275;p48"/>
          <p:cNvSpPr txBox="1"/>
          <p:nvPr/>
        </p:nvSpPr>
        <p:spPr>
          <a:xfrm>
            <a:off x="950025" y="517425"/>
            <a:ext cx="450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CLASS ACTIVITY </a:t>
            </a:r>
            <a:endParaRPr b="0" i="0" sz="1400" u="none" cap="none" strike="noStrike">
              <a:solidFill>
                <a:srgbClr val="000000"/>
              </a:solidFill>
              <a:latin typeface="DM Sans"/>
              <a:ea typeface="DM Sans"/>
              <a:cs typeface="DM Sans"/>
              <a:sym typeface="DM Sans"/>
            </a:endParaRPr>
          </a:p>
        </p:txBody>
      </p:sp>
      <p:sp>
        <p:nvSpPr>
          <p:cNvPr id="276" name="Google Shape;276;p48"/>
          <p:cNvSpPr txBox="1"/>
          <p:nvPr/>
        </p:nvSpPr>
        <p:spPr>
          <a:xfrm>
            <a:off x="558025" y="1071750"/>
            <a:ext cx="3000000" cy="12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4000">
                <a:solidFill>
                  <a:srgbClr val="FF0000"/>
                </a:solidFill>
                <a:latin typeface="DM Sans"/>
                <a:ea typeface="DM Sans"/>
                <a:cs typeface="DM Sans"/>
                <a:sym typeface="DM Sans"/>
              </a:rPr>
              <a:t>Key</a:t>
            </a:r>
            <a:endParaRPr>
              <a:solidFill>
                <a:srgbClr val="FF0000"/>
              </a:solidFill>
            </a:endParaRPr>
          </a:p>
        </p:txBody>
      </p:sp>
      <p:grpSp>
        <p:nvGrpSpPr>
          <p:cNvPr id="277" name="Google Shape;277;p48"/>
          <p:cNvGrpSpPr/>
          <p:nvPr/>
        </p:nvGrpSpPr>
        <p:grpSpPr>
          <a:xfrm>
            <a:off x="501452" y="483061"/>
            <a:ext cx="401518" cy="401518"/>
            <a:chOff x="974706" y="2467173"/>
            <a:chExt cx="738900" cy="738900"/>
          </a:xfrm>
        </p:grpSpPr>
        <p:sp>
          <p:nvSpPr>
            <p:cNvPr id="278" name="Google Shape;278;p4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4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This lesson will be</a:t>
            </a:r>
            <a:endParaRPr b="1" i="0" sz="4000" u="none" cap="none" strike="noStrike">
              <a:solidFill>
                <a:srgbClr val="DEFC52"/>
              </a:solidFill>
              <a:latin typeface="DM Sans"/>
              <a:ea typeface="DM Sans"/>
              <a:cs typeface="DM Sans"/>
              <a:sym typeface="DM Sans"/>
            </a:endParaRPr>
          </a:p>
        </p:txBody>
      </p:sp>
      <p:sp>
        <p:nvSpPr>
          <p:cNvPr id="90" name="Google Shape;90;p31"/>
          <p:cNvSpPr txBox="1"/>
          <p:nvPr/>
        </p:nvSpPr>
        <p:spPr>
          <a:xfrm>
            <a:off x="3493675" y="2541075"/>
            <a:ext cx="256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recorded</a:t>
            </a:r>
            <a:endParaRPr b="1" i="0" sz="4000" u="none" cap="none" strike="noStrike">
              <a:solidFill>
                <a:srgbClr val="EAFF6A"/>
              </a:solidFill>
              <a:latin typeface="DM Sans"/>
              <a:ea typeface="DM Sans"/>
              <a:cs typeface="DM Sans"/>
              <a:sym typeface="DM Sans"/>
            </a:endParaRPr>
          </a:p>
        </p:txBody>
      </p:sp>
      <p:sp>
        <p:nvSpPr>
          <p:cNvPr id="91" name="Google Shape;91;p3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9"/>
          <p:cNvSpPr txBox="1"/>
          <p:nvPr/>
        </p:nvSpPr>
        <p:spPr>
          <a:xfrm>
            <a:off x="511400" y="1776500"/>
            <a:ext cx="761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4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85" name="Google Shape;285;p4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Video transcript</a:t>
            </a:r>
            <a:endParaRPr b="0" i="0" sz="1400" u="none" cap="none" strike="noStrike">
              <a:solidFill>
                <a:srgbClr val="000000"/>
              </a:solidFill>
              <a:latin typeface="DM Sans"/>
              <a:ea typeface="DM Sans"/>
              <a:cs typeface="DM Sans"/>
              <a:sym typeface="DM Sans"/>
            </a:endParaRPr>
          </a:p>
        </p:txBody>
      </p:sp>
      <p:graphicFrame>
        <p:nvGraphicFramePr>
          <p:cNvPr id="286" name="Google Shape;286;p49"/>
          <p:cNvGraphicFramePr/>
          <p:nvPr/>
        </p:nvGraphicFramePr>
        <p:xfrm>
          <a:off x="865575" y="1026775"/>
          <a:ext cx="3000000" cy="3000000"/>
        </p:xfrm>
        <a:graphic>
          <a:graphicData uri="http://schemas.openxmlformats.org/drawingml/2006/table">
            <a:tbl>
              <a:tblPr>
                <a:noFill/>
                <a:tableStyleId>{61051418-8B49-4ADF-80F8-FAE9EC51CFFC}</a:tableStyleId>
              </a:tblPr>
              <a:tblGrid>
                <a:gridCol w="3868925"/>
                <a:gridCol w="3543925"/>
              </a:tblGrid>
              <a:tr h="381000">
                <a:tc>
                  <a:txBody>
                    <a:bodyPr/>
                    <a:lstStyle/>
                    <a:p>
                      <a:pPr indent="0" lvl="0" marL="0" marR="0" rtl="0" algn="l">
                        <a:lnSpc>
                          <a:spcPct val="100000"/>
                        </a:lnSpc>
                        <a:spcBef>
                          <a:spcPts val="0"/>
                        </a:spcBef>
                        <a:spcAft>
                          <a:spcPts val="0"/>
                        </a:spcAft>
                        <a:buClr>
                          <a:srgbClr val="000000"/>
                        </a:buClr>
                        <a:buSzPts val="1100"/>
                        <a:buFont typeface="Arial"/>
                        <a:buNone/>
                      </a:pPr>
                      <a:r>
                        <a:rPr lang="es" sz="1100" u="none" cap="none" strike="noStrike"/>
                        <a:t>    (people having different conversations)</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1: So, what do you do, Simon?</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Simon: Oh, I’m in banking, and you?</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1: Scientist…lots of research!</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Simon: Interesting!</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1: I’m in manufacturing, </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2: What do you do, Jeff?</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Jeff: I’m an innovator,</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2: Ouch, it sounds expensive!</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3: We're too busy with our day jobs.</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4: It's all too risky, we stick to what we've always done.</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5: So, what does an innovator actually do?</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Jeff: Oh, well, I am… </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1: Ah, you're an inventor!</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2: He's a motivator!</a:t>
                      </a:r>
                      <a:endParaRPr sz="1100" u="none" cap="none" strike="noStrike"/>
                    </a:p>
                    <a:p>
                      <a:pPr indent="0" lvl="0" marL="179999" marR="0" rtl="0" algn="l">
                        <a:lnSpc>
                          <a:spcPct val="100000"/>
                        </a:lnSpc>
                        <a:spcBef>
                          <a:spcPts val="0"/>
                        </a:spcBef>
                        <a:spcAft>
                          <a:spcPts val="0"/>
                        </a:spcAft>
                        <a:buClr>
                          <a:srgbClr val="000000"/>
                        </a:buClr>
                        <a:buSzPts val="1100"/>
                        <a:buFont typeface="Arial"/>
                        <a:buNone/>
                      </a:pPr>
                      <a:r>
                        <a:rPr lang="es" sz="1100" u="none" cap="none" strike="noStrike"/>
                        <a:t>Speaker 3: No, he's one of those blue-sky thinkers…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 sz="1100" u="none" cap="none" strike="noStrike"/>
                        <a:t>Jeff: Well, actually, my job entails ideas successfully applied to introduce and facilitate the output of the process through transformation and implementation…what I’m trying to say is that, through new methods, ideas or products, we can all create changes that make a difference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Speaker 4: Oh, can innovation help to improve efficiency?</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Jeff: Well, yes!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Speaker 1: Can it help with adapting to ever-changing customer requirements?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Jeff: Absolutely!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Speaker 2: Access new markets?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Jeff: Oh yes!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Speaker 3: Can you help us to stand out from our competitors?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s" sz="1100" u="none" cap="none" strike="noStrike"/>
                        <a:t>    (people having different conversations)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292" name="Google Shape;292;p50"/>
          <p:cNvSpPr txBox="1"/>
          <p:nvPr/>
        </p:nvSpPr>
        <p:spPr>
          <a:xfrm>
            <a:off x="2998200" y="2971950"/>
            <a:ext cx="3147600" cy="80018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293" name="Google Shape;293;p50"/>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nvSpPr>
        <p:spPr>
          <a:xfrm>
            <a:off x="1345850" y="2770975"/>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The future belongs to the curious.</a:t>
            </a:r>
            <a:endParaRPr b="1" sz="2500">
              <a:solidFill>
                <a:srgbClr val="EAFF6A"/>
              </a:solidFill>
              <a:latin typeface="DM Sans"/>
              <a:ea typeface="DM Sans"/>
              <a:cs typeface="DM Sans"/>
              <a:sym typeface="DM Sans"/>
            </a:endParaRPr>
          </a:p>
        </p:txBody>
      </p:sp>
      <p:pic>
        <p:nvPicPr>
          <p:cNvPr id="299" name="Google Shape;299;p51" title="imagen decorativa de comillas para cita"/>
          <p:cNvPicPr preferRelativeResize="0"/>
          <p:nvPr/>
        </p:nvPicPr>
        <p:blipFill>
          <a:blip r:embed="rId3">
            <a:alphaModFix/>
          </a:blip>
          <a:stretch>
            <a:fillRect/>
          </a:stretch>
        </p:blipFill>
        <p:spPr>
          <a:xfrm>
            <a:off x="1345850" y="2136825"/>
            <a:ext cx="744150" cy="515944"/>
          </a:xfrm>
          <a:prstGeom prst="rect">
            <a:avLst/>
          </a:prstGeom>
          <a:noFill/>
          <a:ln>
            <a:noFill/>
          </a:ln>
        </p:spPr>
      </p:pic>
      <p:sp>
        <p:nvSpPr>
          <p:cNvPr id="300" name="Google Shape;300;p51"/>
          <p:cNvSpPr txBox="1"/>
          <p:nvPr/>
        </p:nvSpPr>
        <p:spPr>
          <a:xfrm>
            <a:off x="1560425" y="593400"/>
            <a:ext cx="63936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Discussion</a:t>
            </a:r>
            <a:endParaRPr b="1" i="0" sz="3500" u="none" cap="none" strike="noStrike">
              <a:solidFill>
                <a:srgbClr val="EAFF6A"/>
              </a:solidFill>
              <a:latin typeface="DM Sans"/>
              <a:ea typeface="DM Sans"/>
              <a:cs typeface="DM Sans"/>
              <a:sym typeface="DM Sans"/>
            </a:endParaRPr>
          </a:p>
        </p:txBody>
      </p:sp>
      <p:sp>
        <p:nvSpPr>
          <p:cNvPr id="301" name="Google Shape;301;p51"/>
          <p:cNvSpPr txBox="1"/>
          <p:nvPr/>
        </p:nvSpPr>
        <p:spPr>
          <a:xfrm>
            <a:off x="767050" y="1336925"/>
            <a:ext cx="6716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1"/>
                </a:solidFill>
                <a:latin typeface="DM Sans"/>
                <a:ea typeface="DM Sans"/>
                <a:cs typeface="DM Sans"/>
                <a:sym typeface="DM Sans"/>
              </a:rPr>
              <a:t>Discuss the following phrase:</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302" name="Google Shape;302;p51"/>
          <p:cNvSpPr/>
          <p:nvPr/>
        </p:nvSpPr>
        <p:spPr>
          <a:xfrm>
            <a:off x="691695" y="558756"/>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1"/>
          <p:cNvPicPr preferRelativeResize="0"/>
          <p:nvPr/>
        </p:nvPicPr>
        <p:blipFill rotWithShape="1">
          <a:blip r:embed="rId4">
            <a:alphaModFix/>
          </a:blip>
          <a:srcRect b="0" l="0" r="0" t="0"/>
          <a:stretch/>
        </p:blipFill>
        <p:spPr>
          <a:xfrm>
            <a:off x="776450" y="627025"/>
            <a:ext cx="569400" cy="569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nvSpPr>
        <p:spPr>
          <a:xfrm>
            <a:off x="1452475" y="654075"/>
            <a:ext cx="63936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Discussion</a:t>
            </a:r>
            <a:endParaRPr b="1" i="0" sz="3500" u="none" cap="none" strike="noStrike">
              <a:solidFill>
                <a:srgbClr val="EAFF6A"/>
              </a:solidFill>
              <a:latin typeface="DM Sans"/>
              <a:ea typeface="DM Sans"/>
              <a:cs typeface="DM Sans"/>
              <a:sym typeface="DM Sans"/>
            </a:endParaRPr>
          </a:p>
        </p:txBody>
      </p:sp>
      <p:sp>
        <p:nvSpPr>
          <p:cNvPr id="309" name="Google Shape;309;p52"/>
          <p:cNvSpPr txBox="1"/>
          <p:nvPr/>
        </p:nvSpPr>
        <p:spPr>
          <a:xfrm>
            <a:off x="659100" y="2793780"/>
            <a:ext cx="6048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EAFF6A"/>
              </a:solidFill>
              <a:latin typeface="DM Sans"/>
              <a:ea typeface="DM Sans"/>
              <a:cs typeface="DM Sans"/>
              <a:sym typeface="DM Sans"/>
            </a:endParaRPr>
          </a:p>
        </p:txBody>
      </p:sp>
      <p:sp>
        <p:nvSpPr>
          <p:cNvPr id="310" name="Google Shape;310;p52"/>
          <p:cNvSpPr txBox="1"/>
          <p:nvPr/>
        </p:nvSpPr>
        <p:spPr>
          <a:xfrm>
            <a:off x="5756700" y="2869950"/>
            <a:ext cx="21810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chemeClr val="lt1"/>
              </a:solidFill>
              <a:latin typeface="DM Sans"/>
              <a:ea typeface="DM Sans"/>
              <a:cs typeface="DM Sans"/>
              <a:sym typeface="DM Sans"/>
            </a:endParaRPr>
          </a:p>
        </p:txBody>
      </p:sp>
      <p:sp>
        <p:nvSpPr>
          <p:cNvPr id="311" name="Google Shape;311;p52"/>
          <p:cNvSpPr txBox="1"/>
          <p:nvPr/>
        </p:nvSpPr>
        <p:spPr>
          <a:xfrm>
            <a:off x="5756701" y="4257750"/>
            <a:ext cx="2181000" cy="2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chemeClr val="lt1"/>
              </a:solidFill>
              <a:latin typeface="DM Sans"/>
              <a:ea typeface="DM Sans"/>
              <a:cs typeface="DM Sans"/>
              <a:sym typeface="DM Sans"/>
            </a:endParaRPr>
          </a:p>
        </p:txBody>
      </p:sp>
      <p:sp>
        <p:nvSpPr>
          <p:cNvPr id="312" name="Google Shape;312;p52"/>
          <p:cNvSpPr txBox="1"/>
          <p:nvPr/>
        </p:nvSpPr>
        <p:spPr>
          <a:xfrm>
            <a:off x="659100" y="1397600"/>
            <a:ext cx="6716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Consider the following for your discussion:</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313" name="Google Shape;313;p52"/>
          <p:cNvSpPr txBox="1"/>
          <p:nvPr/>
        </p:nvSpPr>
        <p:spPr>
          <a:xfrm>
            <a:off x="1146600" y="2391175"/>
            <a:ext cx="5561400" cy="9543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000000"/>
              </a:buClr>
              <a:buSzPts val="2500"/>
              <a:buFont typeface="Arial"/>
              <a:buChar char="•"/>
            </a:pPr>
            <a:r>
              <a:rPr b="0" i="0" lang="es" sz="2000" u="none" cap="none" strike="noStrike">
                <a:solidFill>
                  <a:srgbClr val="B7B7B7"/>
                </a:solidFill>
                <a:latin typeface="DM Sans"/>
                <a:ea typeface="DM Sans"/>
                <a:cs typeface="DM Sans"/>
                <a:sym typeface="DM Sans"/>
              </a:rPr>
              <a:t>1. A successful innovator is always curious. </a:t>
            </a:r>
            <a:endParaRPr b="0" i="0" sz="2000" u="none" cap="none" strike="noStrike">
              <a:solidFill>
                <a:srgbClr val="B7B7B7"/>
              </a:solidFill>
              <a:latin typeface="DM Sans"/>
              <a:ea typeface="DM Sans"/>
              <a:cs typeface="DM Sans"/>
              <a:sym typeface="DM Sans"/>
            </a:endParaRPr>
          </a:p>
          <a:p>
            <a:pPr indent="-342900" lvl="0" marL="342900" marR="0" rtl="0" algn="l">
              <a:lnSpc>
                <a:spcPct val="100000"/>
              </a:lnSpc>
              <a:spcBef>
                <a:spcPts val="0"/>
              </a:spcBef>
              <a:spcAft>
                <a:spcPts val="0"/>
              </a:spcAft>
              <a:buClr>
                <a:srgbClr val="000000"/>
              </a:buClr>
              <a:buSzPts val="2500"/>
              <a:buFont typeface="Arial"/>
              <a:buChar char="•"/>
            </a:pPr>
            <a:r>
              <a:rPr b="0" i="0" lang="es" sz="2000" u="none" cap="none" strike="noStrike">
                <a:solidFill>
                  <a:srgbClr val="B7B7B7"/>
                </a:solidFill>
                <a:latin typeface="DM Sans"/>
                <a:ea typeface="DM Sans"/>
                <a:cs typeface="DM Sans"/>
                <a:sym typeface="DM Sans"/>
              </a:rPr>
              <a:t>2. Innovators think a lot about the future.</a:t>
            </a:r>
            <a:endParaRPr b="0" i="0" sz="2500" u="none" cap="none" strike="noStrike">
              <a:solidFill>
                <a:srgbClr val="B7B7B7"/>
              </a:solidFill>
              <a:latin typeface="DM Sans"/>
              <a:ea typeface="DM Sans"/>
              <a:cs typeface="DM Sans"/>
              <a:sym typeface="DM Sans"/>
            </a:endParaRPr>
          </a:p>
        </p:txBody>
      </p:sp>
      <p:sp>
        <p:nvSpPr>
          <p:cNvPr id="314" name="Google Shape;314;p52"/>
          <p:cNvSpPr/>
          <p:nvPr/>
        </p:nvSpPr>
        <p:spPr>
          <a:xfrm>
            <a:off x="583745" y="619431"/>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 name="Google Shape;315;p52"/>
          <p:cNvPicPr preferRelativeResize="0"/>
          <p:nvPr/>
        </p:nvPicPr>
        <p:blipFill rotWithShape="1">
          <a:blip r:embed="rId3">
            <a:alphaModFix/>
          </a:blip>
          <a:srcRect b="0" l="0" r="0" t="0"/>
          <a:stretch/>
        </p:blipFill>
        <p:spPr>
          <a:xfrm>
            <a:off x="668500" y="687700"/>
            <a:ext cx="569400" cy="56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nvSpPr>
        <p:spPr>
          <a:xfrm>
            <a:off x="1499100" y="7234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Collaborative task</a:t>
            </a:r>
            <a:endParaRPr b="1" i="0" sz="3500" u="none" cap="none" strike="noStrike">
              <a:solidFill>
                <a:srgbClr val="EAFF6A"/>
              </a:solidFill>
              <a:latin typeface="DM Sans"/>
              <a:ea typeface="DM Sans"/>
              <a:cs typeface="DM Sans"/>
              <a:sym typeface="DM Sans"/>
            </a:endParaRPr>
          </a:p>
        </p:txBody>
      </p:sp>
      <p:sp>
        <p:nvSpPr>
          <p:cNvPr id="321" name="Google Shape;321;p53"/>
          <p:cNvSpPr txBox="1"/>
          <p:nvPr/>
        </p:nvSpPr>
        <p:spPr>
          <a:xfrm>
            <a:off x="779375" y="1742486"/>
            <a:ext cx="7675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Listen to the first part of a bio about an innovator. </a:t>
            </a:r>
            <a:r>
              <a:rPr i="0" lang="es" sz="2500" u="none" cap="none" strike="noStrike">
                <a:solidFill>
                  <a:schemeClr val="lt1"/>
                </a:solidFill>
                <a:latin typeface="DM Sans"/>
                <a:ea typeface="DM Sans"/>
                <a:cs typeface="DM Sans"/>
                <a:sym typeface="DM Sans"/>
              </a:rPr>
              <a:t>Type in the chat any phrases you can catch.</a:t>
            </a:r>
            <a:endParaRPr i="0" sz="2500" u="none" cap="none" strike="noStrike">
              <a:solidFill>
                <a:schemeClr val="lt1"/>
              </a:solidFill>
              <a:latin typeface="DM Sans"/>
              <a:ea typeface="DM Sans"/>
              <a:cs typeface="DM Sans"/>
              <a:sym typeface="DM Sans"/>
            </a:endParaRPr>
          </a:p>
        </p:txBody>
      </p:sp>
      <p:sp>
        <p:nvSpPr>
          <p:cNvPr id="322" name="Google Shape;322;p53"/>
          <p:cNvSpPr txBox="1"/>
          <p:nvPr/>
        </p:nvSpPr>
        <p:spPr>
          <a:xfrm>
            <a:off x="5225950" y="2219525"/>
            <a:ext cx="313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3"/>
          <p:cNvSpPr txBox="1"/>
          <p:nvPr/>
        </p:nvSpPr>
        <p:spPr>
          <a:xfrm>
            <a:off x="475500" y="4509467"/>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EA90FF"/>
                </a:solidFill>
                <a:latin typeface="DM Sans"/>
                <a:ea typeface="DM Sans"/>
                <a:cs typeface="DM Sans"/>
                <a:sym typeface="DM Sans"/>
              </a:rPr>
              <a:t>Estimated time: 5 minutes</a:t>
            </a:r>
            <a:endParaRPr b="1" i="0" sz="2000" u="none" cap="none" strike="noStrike">
              <a:solidFill>
                <a:srgbClr val="EA90FF"/>
              </a:solidFill>
              <a:latin typeface="DM Sans"/>
              <a:ea typeface="DM Sans"/>
              <a:cs typeface="DM Sans"/>
              <a:sym typeface="DM Sans"/>
            </a:endParaRPr>
          </a:p>
        </p:txBody>
      </p:sp>
      <p:grpSp>
        <p:nvGrpSpPr>
          <p:cNvPr id="324" name="Google Shape;324;p53"/>
          <p:cNvGrpSpPr/>
          <p:nvPr/>
        </p:nvGrpSpPr>
        <p:grpSpPr>
          <a:xfrm>
            <a:off x="591266" y="729869"/>
            <a:ext cx="672189" cy="663206"/>
            <a:chOff x="3550501" y="3615523"/>
            <a:chExt cx="738900" cy="738900"/>
          </a:xfrm>
        </p:grpSpPr>
        <p:sp>
          <p:nvSpPr>
            <p:cNvPr id="325" name="Google Shape;325;p53"/>
            <p:cNvSpPr/>
            <p:nvPr/>
          </p:nvSpPr>
          <p:spPr>
            <a:xfrm>
              <a:off x="3550501" y="3615523"/>
              <a:ext cx="738900" cy="7389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53"/>
            <p:cNvPicPr preferRelativeResize="0"/>
            <p:nvPr/>
          </p:nvPicPr>
          <p:blipFill rotWithShape="1">
            <a:blip r:embed="rId3">
              <a:alphaModFix/>
            </a:blip>
            <a:srcRect b="0" l="0" r="0" t="0"/>
            <a:stretch/>
          </p:blipFill>
          <p:spPr>
            <a:xfrm>
              <a:off x="3636351" y="3684474"/>
              <a:ext cx="567200" cy="567200"/>
            </a:xfrm>
            <a:prstGeom prst="rect">
              <a:avLst/>
            </a:prstGeom>
            <a:noFill/>
            <a:ln>
              <a:noFill/>
            </a:ln>
          </p:spPr>
        </p:pic>
      </p:grpSp>
      <p:pic>
        <p:nvPicPr>
          <p:cNvPr id="327" name="Google Shape;327;p53" title="Slide 22_Mira Murati 1_Module 1_Week 2.mp3">
            <a:hlinkClick r:id="rId4"/>
          </p:cNvPr>
          <p:cNvPicPr preferRelativeResize="0"/>
          <p:nvPr/>
        </p:nvPicPr>
        <p:blipFill>
          <a:blip r:embed="rId5">
            <a:alphaModFix/>
          </a:blip>
          <a:stretch>
            <a:fillRect/>
          </a:stretch>
        </p:blipFill>
        <p:spPr>
          <a:xfrm>
            <a:off x="3696624" y="3158289"/>
            <a:ext cx="900625" cy="90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nvSpPr>
        <p:spPr>
          <a:xfrm>
            <a:off x="1499100" y="7234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Collaborative task</a:t>
            </a:r>
            <a:endParaRPr b="1" i="0" sz="3500" u="none" cap="none" strike="noStrike">
              <a:solidFill>
                <a:srgbClr val="EAFF6A"/>
              </a:solidFill>
              <a:latin typeface="DM Sans"/>
              <a:ea typeface="DM Sans"/>
              <a:cs typeface="DM Sans"/>
              <a:sym typeface="DM Sans"/>
            </a:endParaRPr>
          </a:p>
        </p:txBody>
      </p:sp>
      <p:sp>
        <p:nvSpPr>
          <p:cNvPr id="333" name="Google Shape;333;p54"/>
          <p:cNvSpPr txBox="1"/>
          <p:nvPr/>
        </p:nvSpPr>
        <p:spPr>
          <a:xfrm>
            <a:off x="779375" y="1742486"/>
            <a:ext cx="7675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Listen to the second part of a bio about an innovator.</a:t>
            </a:r>
            <a:r>
              <a:rPr i="0" lang="es" sz="2500" u="none" cap="none" strike="noStrike">
                <a:solidFill>
                  <a:schemeClr val="lt1"/>
                </a:solidFill>
                <a:latin typeface="DM Sans"/>
                <a:ea typeface="DM Sans"/>
                <a:cs typeface="DM Sans"/>
                <a:sym typeface="DM Sans"/>
              </a:rPr>
              <a:t> Type in the chat any phrases you can catch.</a:t>
            </a:r>
            <a:endParaRPr i="0" sz="2500" u="none" cap="none" strike="noStrike">
              <a:solidFill>
                <a:schemeClr val="lt1"/>
              </a:solidFill>
              <a:latin typeface="DM Sans"/>
              <a:ea typeface="DM Sans"/>
              <a:cs typeface="DM Sans"/>
              <a:sym typeface="DM Sans"/>
            </a:endParaRPr>
          </a:p>
        </p:txBody>
      </p:sp>
      <p:sp>
        <p:nvSpPr>
          <p:cNvPr id="334" name="Google Shape;334;p54"/>
          <p:cNvSpPr txBox="1"/>
          <p:nvPr/>
        </p:nvSpPr>
        <p:spPr>
          <a:xfrm>
            <a:off x="5225950" y="2219525"/>
            <a:ext cx="313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4"/>
          <p:cNvSpPr txBox="1"/>
          <p:nvPr/>
        </p:nvSpPr>
        <p:spPr>
          <a:xfrm>
            <a:off x="475500" y="4509467"/>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EA90FF"/>
                </a:solidFill>
                <a:latin typeface="DM Sans"/>
                <a:ea typeface="DM Sans"/>
                <a:cs typeface="DM Sans"/>
                <a:sym typeface="DM Sans"/>
              </a:rPr>
              <a:t>Estimated time: 5 minutes</a:t>
            </a:r>
            <a:endParaRPr b="1" i="0" sz="2000" u="none" cap="none" strike="noStrike">
              <a:solidFill>
                <a:srgbClr val="EA90FF"/>
              </a:solidFill>
              <a:latin typeface="DM Sans"/>
              <a:ea typeface="DM Sans"/>
              <a:cs typeface="DM Sans"/>
              <a:sym typeface="DM Sans"/>
            </a:endParaRPr>
          </a:p>
        </p:txBody>
      </p:sp>
      <p:grpSp>
        <p:nvGrpSpPr>
          <p:cNvPr id="336" name="Google Shape;336;p54"/>
          <p:cNvGrpSpPr/>
          <p:nvPr/>
        </p:nvGrpSpPr>
        <p:grpSpPr>
          <a:xfrm>
            <a:off x="591210" y="730019"/>
            <a:ext cx="672177" cy="663237"/>
            <a:chOff x="3550501" y="3615523"/>
            <a:chExt cx="738900" cy="738900"/>
          </a:xfrm>
        </p:grpSpPr>
        <p:sp>
          <p:nvSpPr>
            <p:cNvPr id="337" name="Google Shape;337;p54"/>
            <p:cNvSpPr/>
            <p:nvPr/>
          </p:nvSpPr>
          <p:spPr>
            <a:xfrm>
              <a:off x="3550501" y="3615523"/>
              <a:ext cx="738900" cy="7389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p54"/>
            <p:cNvPicPr preferRelativeResize="0"/>
            <p:nvPr/>
          </p:nvPicPr>
          <p:blipFill rotWithShape="1">
            <a:blip r:embed="rId3">
              <a:alphaModFix/>
            </a:blip>
            <a:srcRect b="0" l="0" r="0" t="0"/>
            <a:stretch/>
          </p:blipFill>
          <p:spPr>
            <a:xfrm>
              <a:off x="3636351" y="3684474"/>
              <a:ext cx="567200" cy="567200"/>
            </a:xfrm>
            <a:prstGeom prst="rect">
              <a:avLst/>
            </a:prstGeom>
            <a:noFill/>
            <a:ln>
              <a:noFill/>
            </a:ln>
          </p:spPr>
        </p:pic>
      </p:grpSp>
      <p:pic>
        <p:nvPicPr>
          <p:cNvPr id="339" name="Google Shape;339;p54" title="Slide 23_Mia Murati 2_Module 1_Week 2.mp3">
            <a:hlinkClick r:id="rId4"/>
          </p:cNvPr>
          <p:cNvPicPr preferRelativeResize="0"/>
          <p:nvPr/>
        </p:nvPicPr>
        <p:blipFill>
          <a:blip r:embed="rId5">
            <a:alphaModFix/>
          </a:blip>
          <a:stretch>
            <a:fillRect/>
          </a:stretch>
        </p:blipFill>
        <p:spPr>
          <a:xfrm>
            <a:off x="4198387" y="3081666"/>
            <a:ext cx="837475" cy="837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55"/>
          <p:cNvGrpSpPr/>
          <p:nvPr/>
        </p:nvGrpSpPr>
        <p:grpSpPr>
          <a:xfrm>
            <a:off x="4202551" y="994261"/>
            <a:ext cx="738900" cy="738974"/>
            <a:chOff x="974706" y="2467173"/>
            <a:chExt cx="738900" cy="738900"/>
          </a:xfrm>
        </p:grpSpPr>
        <p:sp>
          <p:nvSpPr>
            <p:cNvPr id="345" name="Google Shape;345;p5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47" name="Google Shape;347;p5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Complete the text</a:t>
            </a:r>
            <a:endParaRPr b="1" sz="4000">
              <a:solidFill>
                <a:schemeClr val="dk1"/>
              </a:solidFill>
              <a:highlight>
                <a:srgbClr val="EAFF6A"/>
              </a:highlight>
              <a:latin typeface="DM Sans"/>
              <a:ea typeface="DM Sans"/>
              <a:cs typeface="DM Sans"/>
              <a:sym typeface="DM Sans"/>
            </a:endParaRPr>
          </a:p>
        </p:txBody>
      </p:sp>
      <p:sp>
        <p:nvSpPr>
          <p:cNvPr id="348" name="Google Shape;348;p5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10 minutes</a:t>
            </a:r>
            <a:endParaRPr b="1" sz="2000">
              <a:solidFill>
                <a:srgbClr val="999999"/>
              </a:solidFill>
              <a:latin typeface="DM Sans"/>
              <a:ea typeface="DM Sans"/>
              <a:cs typeface="DM Sans"/>
              <a:sym typeface="DM Sans"/>
            </a:endParaRPr>
          </a:p>
        </p:txBody>
      </p:sp>
      <p:sp>
        <p:nvSpPr>
          <p:cNvPr id="349" name="Google Shape;349;p55"/>
          <p:cNvSpPr txBox="1"/>
          <p:nvPr/>
        </p:nvSpPr>
        <p:spPr>
          <a:xfrm>
            <a:off x="987300" y="27107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Read the text and fill in the gaps</a:t>
            </a:r>
            <a:endParaRPr sz="2000">
              <a:solidFill>
                <a:schemeClr val="dk2"/>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nvSpPr>
        <p:spPr>
          <a:xfrm>
            <a:off x="1020275" y="4683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 Complete</a:t>
            </a:r>
            <a:endParaRPr b="1" i="0" sz="3400" u="none" cap="none" strike="noStrike">
              <a:solidFill>
                <a:srgbClr val="FF0000"/>
              </a:solidFill>
              <a:latin typeface="DM Sans"/>
              <a:ea typeface="DM Sans"/>
              <a:cs typeface="DM Sans"/>
              <a:sym typeface="DM Sans"/>
            </a:endParaRPr>
          </a:p>
        </p:txBody>
      </p:sp>
      <p:grpSp>
        <p:nvGrpSpPr>
          <p:cNvPr id="355" name="Google Shape;355;p56"/>
          <p:cNvGrpSpPr/>
          <p:nvPr/>
        </p:nvGrpSpPr>
        <p:grpSpPr>
          <a:xfrm>
            <a:off x="564766" y="515406"/>
            <a:ext cx="532599" cy="533486"/>
            <a:chOff x="974706" y="2467173"/>
            <a:chExt cx="738900" cy="738900"/>
          </a:xfrm>
        </p:grpSpPr>
        <p:sp>
          <p:nvSpPr>
            <p:cNvPr id="356" name="Google Shape;356;p5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p5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58" name="Google Shape;358;p56"/>
          <p:cNvSpPr txBox="1"/>
          <p:nvPr/>
        </p:nvSpPr>
        <p:spPr>
          <a:xfrm>
            <a:off x="1726150" y="1248000"/>
            <a:ext cx="5481900" cy="340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Mira Murati …… </a:t>
            </a:r>
            <a:r>
              <a:rPr b="1" i="0" lang="es" sz="1350" u="none" cap="none" strike="noStrike">
                <a:solidFill>
                  <a:srgbClr val="EA90FF"/>
                </a:solidFill>
                <a:latin typeface="DM Sans"/>
                <a:ea typeface="DM Sans"/>
                <a:cs typeface="DM Sans"/>
                <a:sym typeface="DM Sans"/>
              </a:rPr>
              <a:t>(1)</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a technology executive. She is famous for her contributions to the field of artificial intelligence. She was born and raised in San Francisco. She …… </a:t>
            </a:r>
            <a:r>
              <a:rPr b="1" i="0" lang="es" sz="1350" u="none" cap="none" strike="noStrike">
                <a:solidFill>
                  <a:srgbClr val="EA90FF"/>
                </a:solidFill>
                <a:latin typeface="DM Sans"/>
                <a:ea typeface="DM Sans"/>
                <a:cs typeface="DM Sans"/>
                <a:sym typeface="DM Sans"/>
              </a:rPr>
              <a:t>(2)</a:t>
            </a:r>
            <a:r>
              <a:rPr b="0" i="0" lang="es" sz="1350" u="none" cap="none" strike="noStrike">
                <a:solidFill>
                  <a:srgbClr val="000000"/>
                </a:solidFill>
                <a:latin typeface="DM Sans"/>
                <a:ea typeface="DM Sans"/>
                <a:cs typeface="DM Sans"/>
                <a:sym typeface="DM Sans"/>
              </a:rPr>
              <a:t> a Bachelor of Engineering degree.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Mira worked in different companies, like Tesla and OpenAI.  She worked in the development of ChatGPT, a cutting-edge language model.</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Mira </a:t>
            </a:r>
            <a:r>
              <a:rPr b="0" i="0" lang="es" sz="1350" u="none" cap="none" strike="noStrike">
                <a:solidFill>
                  <a:schemeClr val="dk1"/>
                </a:solidFill>
                <a:latin typeface="DM Sans"/>
                <a:ea typeface="DM Sans"/>
                <a:cs typeface="DM Sans"/>
                <a:sym typeface="DM Sans"/>
              </a:rPr>
              <a:t>…… </a:t>
            </a:r>
            <a:r>
              <a:rPr b="1" i="0" lang="es" sz="1350" u="none" cap="none" strike="noStrike">
                <a:solidFill>
                  <a:srgbClr val="EA90FF"/>
                </a:solidFill>
                <a:latin typeface="DM Sans"/>
                <a:ea typeface="DM Sans"/>
                <a:cs typeface="DM Sans"/>
                <a:sym typeface="DM Sans"/>
              </a:rPr>
              <a:t>(3)</a:t>
            </a:r>
            <a:r>
              <a:rPr b="0" i="0" lang="es" sz="1350" u="none" cap="none" strike="noStrike">
                <a:solidFill>
                  <a:srgbClr val="000000"/>
                </a:solidFill>
                <a:latin typeface="DM Sans"/>
                <a:ea typeface="DM Sans"/>
                <a:cs typeface="DM Sans"/>
                <a:sym typeface="DM Sans"/>
              </a:rPr>
              <a:t> fluent in English, Italian, and Albania. In her spare time, she </a:t>
            </a:r>
            <a:r>
              <a:rPr b="0" i="0" lang="es" sz="1350" u="none" cap="none" strike="noStrike">
                <a:solidFill>
                  <a:schemeClr val="dk1"/>
                </a:solidFill>
                <a:latin typeface="DM Sans"/>
                <a:ea typeface="DM Sans"/>
                <a:cs typeface="DM Sans"/>
                <a:sym typeface="DM Sans"/>
              </a:rPr>
              <a:t>……  </a:t>
            </a:r>
            <a:r>
              <a:rPr b="1" i="0" lang="es" sz="1350" u="none" cap="none" strike="noStrike">
                <a:solidFill>
                  <a:srgbClr val="EA90FF"/>
                </a:solidFill>
                <a:latin typeface="DM Sans"/>
                <a:ea typeface="DM Sans"/>
                <a:cs typeface="DM Sans"/>
                <a:sym typeface="DM Sans"/>
              </a:rPr>
              <a:t>(4)</a:t>
            </a:r>
            <a:r>
              <a:rPr b="0" i="0" lang="es" sz="1350" u="none" cap="none" strike="noStrike">
                <a:solidFill>
                  <a:srgbClr val="000000"/>
                </a:solidFill>
                <a:latin typeface="DM Sans"/>
                <a:ea typeface="DM Sans"/>
                <a:cs typeface="DM Sans"/>
                <a:sym typeface="DM Sans"/>
              </a:rPr>
              <a:t> reading fiction, playing the piano, making chocolate, and dancing salsa.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nvSpPr>
        <p:spPr>
          <a:xfrm>
            <a:off x="1020275" y="4683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 Read the bio and check.</a:t>
            </a:r>
            <a:endParaRPr b="1" i="0" sz="3400" u="none" cap="none" strike="noStrike">
              <a:solidFill>
                <a:srgbClr val="FF0000"/>
              </a:solidFill>
              <a:latin typeface="DM Sans"/>
              <a:ea typeface="DM Sans"/>
              <a:cs typeface="DM Sans"/>
              <a:sym typeface="DM Sans"/>
            </a:endParaRPr>
          </a:p>
        </p:txBody>
      </p:sp>
      <p:sp>
        <p:nvSpPr>
          <p:cNvPr id="364" name="Google Shape;364;p57"/>
          <p:cNvSpPr txBox="1"/>
          <p:nvPr/>
        </p:nvSpPr>
        <p:spPr>
          <a:xfrm>
            <a:off x="1694325" y="1544675"/>
            <a:ext cx="5507400" cy="2462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Mira Murati </a:t>
            </a:r>
            <a:r>
              <a:rPr b="1" i="0" lang="es" sz="1400" u="none" cap="none" strike="noStrike">
                <a:solidFill>
                  <a:srgbClr val="EA90FF"/>
                </a:solidFill>
                <a:latin typeface="DM Sans"/>
                <a:ea typeface="DM Sans"/>
                <a:cs typeface="DM Sans"/>
                <a:sym typeface="DM Sans"/>
              </a:rPr>
              <a:t>is</a:t>
            </a:r>
            <a:r>
              <a:rPr b="0" i="0" lang="es" sz="1400" u="none" cap="none" strike="noStrike">
                <a:solidFill>
                  <a:srgbClr val="000000"/>
                </a:solidFill>
                <a:latin typeface="DM Sans"/>
                <a:ea typeface="DM Sans"/>
                <a:cs typeface="DM Sans"/>
                <a:sym typeface="DM Sans"/>
              </a:rPr>
              <a:t> a technology executive. She is famous for her contributions to the field of artificial intelligence. She was born and raised in San Francisco. She </a:t>
            </a:r>
            <a:r>
              <a:rPr b="1" i="0" lang="es" sz="1400" u="none" cap="none" strike="noStrike">
                <a:solidFill>
                  <a:srgbClr val="EA90FF"/>
                </a:solidFill>
                <a:latin typeface="DM Sans"/>
                <a:ea typeface="DM Sans"/>
                <a:cs typeface="DM Sans"/>
                <a:sym typeface="DM Sans"/>
              </a:rPr>
              <a:t>holds</a:t>
            </a:r>
            <a:r>
              <a:rPr b="0" i="0" lang="es" sz="1400" u="none" cap="none" strike="noStrike">
                <a:solidFill>
                  <a:srgbClr val="000000"/>
                </a:solidFill>
                <a:latin typeface="DM Sans"/>
                <a:ea typeface="DM Sans"/>
                <a:cs typeface="DM Sans"/>
                <a:sym typeface="DM Sans"/>
              </a:rPr>
              <a:t> a Bachelor of Engineering degree.  </a:t>
            </a:r>
            <a:endParaRPr b="0" i="0" sz="140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Mira worked in different companies, like Tesla and OpenAI.  She worked in the development of ChatGPT, a cutting-edge language model.</a:t>
            </a:r>
            <a:endParaRPr b="0" i="0" sz="140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DM Sans"/>
                <a:ea typeface="DM Sans"/>
                <a:cs typeface="DM Sans"/>
                <a:sym typeface="DM Sans"/>
              </a:rPr>
              <a:t>Mira </a:t>
            </a:r>
            <a:r>
              <a:rPr b="1" i="0" lang="es" sz="1400" u="none" cap="none" strike="noStrike">
                <a:solidFill>
                  <a:srgbClr val="EA90FF"/>
                </a:solidFill>
                <a:latin typeface="DM Sans"/>
                <a:ea typeface="DM Sans"/>
                <a:cs typeface="DM Sans"/>
                <a:sym typeface="DM Sans"/>
              </a:rPr>
              <a:t>is</a:t>
            </a:r>
            <a:r>
              <a:rPr b="0" i="0" lang="es" sz="1400" u="none" cap="none" strike="noStrike">
                <a:solidFill>
                  <a:srgbClr val="000000"/>
                </a:solidFill>
                <a:latin typeface="DM Sans"/>
                <a:ea typeface="DM Sans"/>
                <a:cs typeface="DM Sans"/>
                <a:sym typeface="DM Sans"/>
              </a:rPr>
              <a:t> fluent in English, Italian, and Albania. In her spare time, she </a:t>
            </a:r>
            <a:r>
              <a:rPr b="1" i="0" lang="es" sz="1400" u="none" cap="none" strike="noStrike">
                <a:solidFill>
                  <a:srgbClr val="EA90FF"/>
                </a:solidFill>
                <a:latin typeface="DM Sans"/>
                <a:ea typeface="DM Sans"/>
                <a:cs typeface="DM Sans"/>
                <a:sym typeface="DM Sans"/>
              </a:rPr>
              <a:t>enjoys</a:t>
            </a:r>
            <a:r>
              <a:rPr b="0" i="0" lang="es" sz="1400" u="none" cap="none" strike="noStrike">
                <a:solidFill>
                  <a:srgbClr val="000000"/>
                </a:solidFill>
                <a:latin typeface="DM Sans"/>
                <a:ea typeface="DM Sans"/>
                <a:cs typeface="DM Sans"/>
                <a:sym typeface="DM Sans"/>
              </a:rPr>
              <a:t> reading fiction, playing the piano, making chocolate, and dancing salsa.</a:t>
            </a:r>
            <a:endParaRPr b="0" i="0" sz="14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nvGrpSpPr>
          <p:cNvPr id="365" name="Google Shape;365;p57"/>
          <p:cNvGrpSpPr/>
          <p:nvPr/>
        </p:nvGrpSpPr>
        <p:grpSpPr>
          <a:xfrm>
            <a:off x="564776" y="515390"/>
            <a:ext cx="532607" cy="533481"/>
            <a:chOff x="974706" y="2467173"/>
            <a:chExt cx="738900" cy="738900"/>
          </a:xfrm>
        </p:grpSpPr>
        <p:sp>
          <p:nvSpPr>
            <p:cNvPr id="366" name="Google Shape;366;p5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5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nvSpPr>
        <p:spPr>
          <a:xfrm>
            <a:off x="1411850" y="1882875"/>
            <a:ext cx="6887100" cy="1306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0" i="0" lang="es" sz="2700" u="none" cap="none" strike="noStrike">
                <a:solidFill>
                  <a:schemeClr val="dk1"/>
                </a:solidFill>
                <a:latin typeface="DM Sans"/>
                <a:ea typeface="DM Sans"/>
                <a:cs typeface="DM Sans"/>
                <a:sym typeface="DM Sans"/>
              </a:rPr>
              <a:t>A </a:t>
            </a:r>
            <a:r>
              <a:rPr b="1" i="0" lang="es" sz="2700" u="none" cap="none" strike="noStrike">
                <a:solidFill>
                  <a:schemeClr val="dk1"/>
                </a:solidFill>
                <a:latin typeface="DM Sans"/>
                <a:ea typeface="DM Sans"/>
                <a:cs typeface="DM Sans"/>
                <a:sym typeface="DM Sans"/>
              </a:rPr>
              <a:t>bio</a:t>
            </a:r>
            <a:r>
              <a:rPr b="0" i="0" lang="es" sz="2700" u="none" cap="none" strike="noStrike">
                <a:solidFill>
                  <a:schemeClr val="dk1"/>
                </a:solidFill>
                <a:latin typeface="DM Sans"/>
                <a:ea typeface="DM Sans"/>
                <a:cs typeface="DM Sans"/>
                <a:sym typeface="DM Sans"/>
              </a:rPr>
              <a:t> is usually a short biography. It is a </a:t>
            </a:r>
            <a:r>
              <a:rPr b="1" i="0" lang="es" sz="2700" u="none" cap="none" strike="noStrike">
                <a:solidFill>
                  <a:schemeClr val="dk1"/>
                </a:solidFill>
                <a:latin typeface="DM Sans"/>
                <a:ea typeface="DM Sans"/>
                <a:cs typeface="DM Sans"/>
                <a:sym typeface="DM Sans"/>
              </a:rPr>
              <a:t>written description</a:t>
            </a:r>
            <a:r>
              <a:rPr b="0" i="0" lang="es" sz="2700" u="none" cap="none" strike="noStrike">
                <a:solidFill>
                  <a:schemeClr val="dk1"/>
                </a:solidFill>
                <a:latin typeface="DM Sans"/>
                <a:ea typeface="DM Sans"/>
                <a:cs typeface="DM Sans"/>
                <a:sym typeface="DM Sans"/>
              </a:rPr>
              <a:t> of a person. It includes professional and personal details. </a:t>
            </a:r>
            <a:endParaRPr b="0" i="0" sz="2700" u="none" cap="none" strike="noStrike">
              <a:solidFill>
                <a:schemeClr val="dk1"/>
              </a:solidFill>
              <a:latin typeface="DM Sans"/>
              <a:ea typeface="DM Sans"/>
              <a:cs typeface="DM Sans"/>
              <a:sym typeface="DM Sans"/>
            </a:endParaRPr>
          </a:p>
        </p:txBody>
      </p:sp>
      <p:sp>
        <p:nvSpPr>
          <p:cNvPr id="373" name="Google Shape;373;p58"/>
          <p:cNvSpPr txBox="1"/>
          <p:nvPr/>
        </p:nvSpPr>
        <p:spPr>
          <a:xfrm>
            <a:off x="1452475" y="654075"/>
            <a:ext cx="65235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What is a bio? </a:t>
            </a:r>
            <a:endParaRPr b="1" i="0" sz="3500" u="none" cap="none" strike="noStrike">
              <a:solidFill>
                <a:schemeClr val="dk1"/>
              </a:solidFill>
              <a:latin typeface="DM Sans"/>
              <a:ea typeface="DM Sans"/>
              <a:cs typeface="DM Sans"/>
              <a:sym typeface="DM Sans"/>
            </a:endParaRPr>
          </a:p>
        </p:txBody>
      </p:sp>
      <p:sp>
        <p:nvSpPr>
          <p:cNvPr id="374" name="Google Shape;374;p58"/>
          <p:cNvSpPr/>
          <p:nvPr/>
        </p:nvSpPr>
        <p:spPr>
          <a:xfrm>
            <a:off x="583745" y="619431"/>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3">
            <a:alphaModFix/>
          </a:blip>
          <a:srcRect b="0" l="0" r="0" t="0"/>
          <a:stretch/>
        </p:blipFill>
        <p:spPr>
          <a:xfrm>
            <a:off x="668500" y="687700"/>
            <a:ext cx="569400" cy="56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2"/>
          <p:cNvSpPr txBox="1"/>
          <p:nvPr/>
        </p:nvSpPr>
        <p:spPr>
          <a:xfrm>
            <a:off x="1461300" y="246481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accent6"/>
                </a:solidFill>
                <a:latin typeface="DM Sans"/>
                <a:ea typeface="DM Sans"/>
                <a:cs typeface="DM Sans"/>
                <a:sym typeface="DM Sans"/>
              </a:rPr>
              <a:t>True innovators</a:t>
            </a:r>
            <a:endParaRPr b="1" i="0" sz="4000" u="none" cap="none" strike="noStrike">
              <a:solidFill>
                <a:srgbClr val="EAFF6A"/>
              </a:solidFill>
              <a:latin typeface="DM Sans"/>
              <a:ea typeface="DM Sans"/>
              <a:cs typeface="DM Sans"/>
              <a:sym typeface="DM Sans"/>
            </a:endParaRPr>
          </a:p>
        </p:txBody>
      </p:sp>
      <p:sp>
        <p:nvSpPr>
          <p:cNvPr id="97" name="Google Shape;97;p32"/>
          <p:cNvSpPr txBox="1"/>
          <p:nvPr/>
        </p:nvSpPr>
        <p:spPr>
          <a:xfrm>
            <a:off x="1461300" y="193978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Week 2</a:t>
            </a:r>
            <a:r>
              <a:rPr b="0" i="0" lang="es" sz="1800" u="none" cap="none" strike="noStrike">
                <a:solidFill>
                  <a:schemeClr val="lt1"/>
                </a:solidFill>
                <a:latin typeface="DM Sans"/>
                <a:ea typeface="DM Sans"/>
                <a:cs typeface="DM Sans"/>
                <a:sym typeface="DM Sans"/>
              </a:rPr>
              <a:t> – LEVEL 1</a:t>
            </a:r>
            <a:endParaRPr b="1" i="0" sz="18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nvSpPr>
        <p:spPr>
          <a:xfrm>
            <a:off x="475500" y="669650"/>
            <a:ext cx="8030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Language and vocabulary focus</a:t>
            </a:r>
            <a:endParaRPr b="0" i="0" sz="1400" u="none" cap="none" strike="noStrike">
              <a:solidFill>
                <a:srgbClr val="000000"/>
              </a:solidFill>
              <a:latin typeface="Arial"/>
              <a:ea typeface="Arial"/>
              <a:cs typeface="Arial"/>
              <a:sym typeface="Arial"/>
            </a:endParaRPr>
          </a:p>
        </p:txBody>
      </p:sp>
      <p:graphicFrame>
        <p:nvGraphicFramePr>
          <p:cNvPr id="381" name="Google Shape;381;p59"/>
          <p:cNvGraphicFramePr/>
          <p:nvPr/>
        </p:nvGraphicFramePr>
        <p:xfrm>
          <a:off x="1145349" y="2523395"/>
          <a:ext cx="3000000" cy="3000000"/>
        </p:xfrm>
        <a:graphic>
          <a:graphicData uri="http://schemas.openxmlformats.org/drawingml/2006/table">
            <a:tbl>
              <a:tblPr>
                <a:noFill/>
                <a:tableStyleId>{61051418-8B49-4ADF-80F8-FAE9EC51CFFC}</a:tableStyleId>
              </a:tblPr>
              <a:tblGrid>
                <a:gridCol w="2231000"/>
                <a:gridCol w="2173375"/>
                <a:gridCol w="2508425"/>
              </a:tblGrid>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sng" cap="none" strike="noStrike">
                          <a:solidFill>
                            <a:schemeClr val="dk1"/>
                          </a:solidFill>
                          <a:latin typeface="DM Sans"/>
                          <a:ea typeface="DM Sans"/>
                          <a:cs typeface="DM Sans"/>
                          <a:sym typeface="DM Sans"/>
                        </a:rPr>
                        <a:t>Verb to be</a:t>
                      </a:r>
                      <a:r>
                        <a:rPr lang="es" sz="1350" u="none" cap="none" strike="noStrike">
                          <a:solidFill>
                            <a:schemeClr val="dk1"/>
                          </a:solidFill>
                          <a:latin typeface="DM Sans"/>
                          <a:ea typeface="DM Sans"/>
                          <a:cs typeface="DM Sans"/>
                          <a:sym typeface="DM Sans"/>
                        </a:rPr>
                        <a:t>: </a:t>
                      </a:r>
                      <a:r>
                        <a:rPr b="1" lang="es" sz="1350" u="none" cap="none" strike="noStrike">
                          <a:solidFill>
                            <a:srgbClr val="EA90FF"/>
                          </a:solidFill>
                          <a:latin typeface="DM Sans"/>
                          <a:ea typeface="DM Sans"/>
                          <a:cs typeface="DM Sans"/>
                          <a:sym typeface="DM Sans"/>
                        </a:rPr>
                        <a:t>is</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u="sng" cap="none" strike="noStrike">
                          <a:latin typeface="DM Sans"/>
                          <a:ea typeface="DM Sans"/>
                          <a:cs typeface="DM Sans"/>
                          <a:sym typeface="DM Sans"/>
                        </a:rPr>
                        <a:t>Other verbs</a:t>
                      </a:r>
                      <a:r>
                        <a:rPr lang="es" sz="1350" u="none" cap="none" strike="noStrike">
                          <a:latin typeface="DM Sans"/>
                          <a:ea typeface="DM Sans"/>
                          <a:cs typeface="DM Sans"/>
                          <a:sym typeface="DM Sans"/>
                        </a:rPr>
                        <a:t>: ha</a:t>
                      </a:r>
                      <a:r>
                        <a:rPr b="1" lang="es" sz="1350" u="none" cap="none" strike="noStrike">
                          <a:solidFill>
                            <a:srgbClr val="EA90FF"/>
                          </a:solidFill>
                          <a:latin typeface="DM Sans"/>
                          <a:ea typeface="DM Sans"/>
                          <a:cs typeface="DM Sans"/>
                          <a:sym typeface="DM Sans"/>
                        </a:rPr>
                        <a:t>s</a:t>
                      </a:r>
                      <a:r>
                        <a:rPr lang="es" sz="1350" u="none" cap="none" strike="noStrike">
                          <a:latin typeface="DM Sans"/>
                          <a:ea typeface="DM Sans"/>
                          <a:cs typeface="DM Sans"/>
                          <a:sym typeface="DM Sans"/>
                        </a:rPr>
                        <a:t>, do</a:t>
                      </a:r>
                      <a:r>
                        <a:rPr b="1" lang="es" sz="1350" u="none" cap="none" strike="noStrike">
                          <a:solidFill>
                            <a:srgbClr val="EA90FF"/>
                          </a:solidFill>
                          <a:latin typeface="DM Sans"/>
                          <a:ea typeface="DM Sans"/>
                          <a:cs typeface="DM Sans"/>
                          <a:sym typeface="DM Sans"/>
                        </a:rPr>
                        <a:t>es</a:t>
                      </a:r>
                      <a:r>
                        <a:rPr lang="es" sz="1350" u="none" cap="none" strike="noStrike">
                          <a:latin typeface="DM Sans"/>
                          <a:ea typeface="DM Sans"/>
                          <a:cs typeface="DM Sans"/>
                          <a:sym typeface="DM Sans"/>
                        </a:rPr>
                        <a:t>, hold</a:t>
                      </a:r>
                      <a:r>
                        <a:rPr b="1" lang="es" sz="1350" u="none" cap="none" strike="noStrike">
                          <a:solidFill>
                            <a:srgbClr val="EA90FF"/>
                          </a:solidFill>
                          <a:latin typeface="DM Sans"/>
                          <a:ea typeface="DM Sans"/>
                          <a:cs typeface="DM Sans"/>
                          <a:sym typeface="DM Sans"/>
                        </a:rPr>
                        <a:t>s</a:t>
                      </a:r>
                      <a:r>
                        <a:rPr b="1" lang="es" sz="1350" u="none" cap="none" strike="noStrike">
                          <a:solidFill>
                            <a:schemeClr val="dk1"/>
                          </a:solidFill>
                          <a:latin typeface="DM Sans"/>
                          <a:ea typeface="DM Sans"/>
                          <a:cs typeface="DM Sans"/>
                          <a:sym typeface="DM Sans"/>
                        </a:rPr>
                        <a:t>,</a:t>
                      </a:r>
                      <a:r>
                        <a:rPr b="1" lang="es" sz="1350" u="none" cap="none" strike="noStrike">
                          <a:solidFill>
                            <a:srgbClr val="EA90FF"/>
                          </a:solidFill>
                          <a:latin typeface="DM Sans"/>
                          <a:ea typeface="DM Sans"/>
                          <a:cs typeface="DM Sans"/>
                          <a:sym typeface="DM Sans"/>
                        </a:rPr>
                        <a:t> </a:t>
                      </a:r>
                      <a:r>
                        <a:rPr lang="es" sz="1350" u="none" cap="none" strike="noStrike">
                          <a:solidFill>
                            <a:schemeClr val="dk1"/>
                          </a:solidFill>
                          <a:latin typeface="DM Sans"/>
                          <a:ea typeface="DM Sans"/>
                          <a:cs typeface="DM Sans"/>
                          <a:sym typeface="DM Sans"/>
                        </a:rPr>
                        <a:t>enjoy</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generate</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create</a:t>
                      </a:r>
                      <a:r>
                        <a:rPr b="1" lang="es" sz="1350" u="none" cap="none" strike="noStrike">
                          <a:solidFill>
                            <a:srgbClr val="EA90FF"/>
                          </a:solidFill>
                          <a:latin typeface="DM Sans"/>
                          <a:ea typeface="DM Sans"/>
                          <a:cs typeface="DM Sans"/>
                          <a:sym typeface="DM Sans"/>
                        </a:rPr>
                        <a:t>s</a:t>
                      </a:r>
                      <a:r>
                        <a:rPr b="1" lang="es" sz="1350" u="none" cap="none" strike="noStrike">
                          <a:solidFill>
                            <a:schemeClr val="dk1"/>
                          </a:solidFill>
                          <a:latin typeface="DM Sans"/>
                          <a:ea typeface="DM Sans"/>
                          <a:cs typeface="DM Sans"/>
                          <a:sym typeface="DM Sans"/>
                        </a:rPr>
                        <a:t>,</a:t>
                      </a:r>
                      <a:r>
                        <a:rPr b="1" lang="es" sz="1350" u="none" cap="none" strike="noStrike">
                          <a:solidFill>
                            <a:srgbClr val="EA90FF"/>
                          </a:solidFill>
                          <a:latin typeface="DM Sans"/>
                          <a:ea typeface="DM Sans"/>
                          <a:cs typeface="DM Sans"/>
                          <a:sym typeface="DM Sans"/>
                        </a:rPr>
                        <a:t> </a:t>
                      </a:r>
                      <a:r>
                        <a:rPr lang="es" sz="1350" u="none" cap="none" strike="noStrike">
                          <a:solidFill>
                            <a:schemeClr val="dk1"/>
                          </a:solidFill>
                          <a:latin typeface="DM Sans"/>
                          <a:ea typeface="DM Sans"/>
                          <a:cs typeface="DM Sans"/>
                          <a:sym typeface="DM Sans"/>
                        </a:rPr>
                        <a:t>find</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generate</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create</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use</a:t>
                      </a:r>
                      <a:r>
                        <a:rPr b="1" lang="es" sz="1350" u="none" cap="none" strike="noStrike">
                          <a:solidFill>
                            <a:srgbClr val="EA90FF"/>
                          </a:solidFill>
                          <a:latin typeface="DM Sans"/>
                          <a:ea typeface="DM Sans"/>
                          <a:cs typeface="DM Sans"/>
                          <a:sym typeface="DM Sans"/>
                        </a:rPr>
                        <a:t>s</a:t>
                      </a:r>
                      <a:endParaRPr b="1" sz="1350" u="none" cap="none" strike="noStrike">
                        <a:solidFill>
                          <a:srgbClr val="EA90FF"/>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Verb to be</a:t>
                      </a:r>
                      <a:r>
                        <a:rPr lang="es" sz="1350" u="none" cap="none" strike="noStrike">
                          <a:solidFill>
                            <a:schemeClr val="dk1"/>
                          </a:solidFill>
                          <a:latin typeface="DM Sans"/>
                          <a:ea typeface="DM Sans"/>
                          <a:cs typeface="DM Sans"/>
                          <a:sym typeface="DM Sans"/>
                        </a:rPr>
                        <a:t>: </a:t>
                      </a:r>
                      <a:r>
                        <a:rPr b="1" lang="es" sz="1350" u="none" cap="none" strike="noStrike">
                          <a:solidFill>
                            <a:srgbClr val="EA90FF"/>
                          </a:solidFill>
                          <a:latin typeface="DM Sans"/>
                          <a:ea typeface="DM Sans"/>
                          <a:cs typeface="DM Sans"/>
                          <a:sym typeface="DM Sans"/>
                        </a:rPr>
                        <a:t>are</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t/>
                      </a:r>
                      <a:endParaRPr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Other verbs</a:t>
                      </a:r>
                      <a:r>
                        <a:rPr lang="es" sz="1350" u="none" cap="none" strike="noStrike">
                          <a:solidFill>
                            <a:schemeClr val="dk1"/>
                          </a:solidFill>
                          <a:latin typeface="DM Sans"/>
                          <a:ea typeface="DM Sans"/>
                          <a:cs typeface="DM Sans"/>
                          <a:sym typeface="DM Sans"/>
                        </a:rPr>
                        <a:t>: have, do, help</a:t>
                      </a:r>
                      <a:r>
                        <a:rPr b="1" lang="es" sz="1350" u="none" cap="none" strike="noStrike">
                          <a:solidFill>
                            <a:schemeClr val="dk1"/>
                          </a:solidFill>
                          <a:latin typeface="DM Sans"/>
                          <a:ea typeface="DM Sans"/>
                          <a:cs typeface="DM Sans"/>
                          <a:sym typeface="DM Sans"/>
                        </a:rPr>
                        <a:t>,</a:t>
                      </a:r>
                      <a:r>
                        <a:rPr b="1" lang="es" sz="1350" u="none" cap="none" strike="noStrike">
                          <a:solidFill>
                            <a:srgbClr val="EA90FF"/>
                          </a:solidFill>
                          <a:latin typeface="DM Sans"/>
                          <a:ea typeface="DM Sans"/>
                          <a:cs typeface="DM Sans"/>
                          <a:sym typeface="DM Sans"/>
                        </a:rPr>
                        <a:t> </a:t>
                      </a:r>
                      <a:r>
                        <a:rPr lang="es" sz="1350" u="none" cap="none" strike="noStrike">
                          <a:solidFill>
                            <a:schemeClr val="dk1"/>
                          </a:solidFill>
                          <a:latin typeface="DM Sans"/>
                          <a:ea typeface="DM Sans"/>
                          <a:cs typeface="DM Sans"/>
                          <a:sym typeface="DM Sans"/>
                        </a:rPr>
                        <a:t>create,</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50"/>
                        <a:buFont typeface="Arial"/>
                        <a:buNone/>
                      </a:pPr>
                      <a:r>
                        <a:t/>
                      </a:r>
                      <a:endParaRPr sz="135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Adjectives</a:t>
                      </a:r>
                      <a:r>
                        <a:rPr lang="es" sz="1350" u="none" cap="none" strike="noStrike">
                          <a:solidFill>
                            <a:schemeClr val="dk1"/>
                          </a:solidFill>
                          <a:latin typeface="DM Sans"/>
                          <a:ea typeface="DM Sans"/>
                          <a:cs typeface="DM Sans"/>
                          <a:sym typeface="DM Sans"/>
                        </a:rPr>
                        <a:t>: clever, imaginative, intelligent, persistent.</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t/>
                      </a:r>
                      <a:endParaRPr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Other phrases</a:t>
                      </a:r>
                      <a:r>
                        <a:rPr lang="es" sz="1350" u="none" cap="none" strike="noStrike">
                          <a:solidFill>
                            <a:schemeClr val="dk1"/>
                          </a:solidFill>
                          <a:latin typeface="DM Sans"/>
                          <a:ea typeface="DM Sans"/>
                          <a:cs typeface="DM Sans"/>
                          <a:sym typeface="DM Sans"/>
                        </a:rPr>
                        <a:t>: new and better ideas, new ways of doing things,</a:t>
                      </a:r>
                      <a:endParaRPr b="0" i="0" sz="1350" u="none" cap="none" strike="noStrike">
                        <a:solidFill>
                          <a:srgbClr val="000000"/>
                        </a:solidFill>
                        <a:latin typeface="DM Sans"/>
                        <a:ea typeface="DM Sans"/>
                        <a:cs typeface="DM Sans"/>
                        <a:sym typeface="DM Sans"/>
                      </a:endParaRPr>
                    </a:p>
                  </a:txBody>
                  <a:tcPr marT="91425" marB="91425" marR="91425" marL="91425"/>
                </a:tc>
              </a:tr>
            </a:tbl>
          </a:graphicData>
        </a:graphic>
      </p:graphicFrame>
      <p:graphicFrame>
        <p:nvGraphicFramePr>
          <p:cNvPr id="382" name="Google Shape;382;p59"/>
          <p:cNvGraphicFramePr/>
          <p:nvPr/>
        </p:nvGraphicFramePr>
        <p:xfrm>
          <a:off x="1145350" y="1766738"/>
          <a:ext cx="3000000" cy="3000000"/>
        </p:xfrm>
        <a:graphic>
          <a:graphicData uri="http://schemas.openxmlformats.org/drawingml/2006/table">
            <a:tbl>
              <a:tblPr>
                <a:noFill/>
                <a:tableStyleId>{61051418-8B49-4ADF-80F8-FAE9EC51CFFC}</a:tableStyleId>
              </a:tblPr>
              <a:tblGrid>
                <a:gridCol w="2231000"/>
                <a:gridCol w="2173375"/>
                <a:gridCol w="2508425"/>
              </a:tblGrid>
              <a:tr h="381000">
                <a:tc>
                  <a:txBody>
                    <a:bodyPr/>
                    <a:lstStyle/>
                    <a:p>
                      <a:pPr indent="0" lvl="0" marL="0" marR="0" rtl="0" algn="ctr">
                        <a:lnSpc>
                          <a:spcPct val="100000"/>
                        </a:lnSpc>
                        <a:spcBef>
                          <a:spcPts val="0"/>
                        </a:spcBef>
                        <a:spcAft>
                          <a:spcPts val="0"/>
                        </a:spcAft>
                        <a:buClr>
                          <a:schemeClr val="dk1"/>
                        </a:buClr>
                        <a:buSzPts val="1100"/>
                        <a:buFont typeface="Arial"/>
                        <a:buNone/>
                      </a:pPr>
                      <a:r>
                        <a:rPr b="1" lang="es" u="none" cap="none" strike="noStrike">
                          <a:latin typeface="DM Sans"/>
                          <a:ea typeface="DM Sans"/>
                          <a:cs typeface="DM Sans"/>
                          <a:sym typeface="DM Sans"/>
                        </a:rPr>
                        <a:t>Third-person singular form to describe</a:t>
                      </a:r>
                      <a:endParaRPr b="1" u="none" cap="none" strike="noStrike">
                        <a:latin typeface="DM Sans"/>
                        <a:ea typeface="DM Sans"/>
                        <a:cs typeface="DM Sans"/>
                        <a:sym typeface="DM Sans"/>
                      </a:endParaRPr>
                    </a:p>
                  </a:txBody>
                  <a:tcPr marT="91425" marB="91425" marR="91425" marL="91425">
                    <a:solidFill>
                      <a:schemeClr val="accent6"/>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u="none" cap="none" strike="noStrike">
                          <a:solidFill>
                            <a:schemeClr val="dk1"/>
                          </a:solidFill>
                          <a:latin typeface="DM Sans"/>
                          <a:ea typeface="DM Sans"/>
                          <a:cs typeface="DM Sans"/>
                          <a:sym typeface="DM Sans"/>
                        </a:rPr>
                        <a:t>Plural forms to describe</a:t>
                      </a:r>
                      <a:endParaRPr b="1" i="0" u="none" cap="none" strike="noStrike">
                        <a:solidFill>
                          <a:schemeClr val="dk1"/>
                        </a:solidFill>
                        <a:latin typeface="DM Sans"/>
                        <a:ea typeface="DM Sans"/>
                        <a:cs typeface="DM Sans"/>
                        <a:sym typeface="DM Sans"/>
                      </a:endParaRPr>
                    </a:p>
                  </a:txBody>
                  <a:tcPr marT="91425" marB="91425" marR="91425" marL="91425">
                    <a:solidFill>
                      <a:schemeClr val="accent6"/>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u="none" cap="none" strike="noStrike">
                          <a:latin typeface="DM Sans"/>
                          <a:ea typeface="DM Sans"/>
                          <a:cs typeface="DM Sans"/>
                          <a:sym typeface="DM Sans"/>
                        </a:rPr>
                        <a:t>Vocabulary to describe </a:t>
                      </a:r>
                      <a:endParaRPr b="1" u="none" cap="none" strike="noStrike">
                        <a:latin typeface="DM Sans"/>
                        <a:ea typeface="DM Sans"/>
                        <a:cs typeface="DM Sans"/>
                        <a:sym typeface="DM Sans"/>
                      </a:endParaRPr>
                    </a:p>
                  </a:txBody>
                  <a:tcPr marT="91425" marB="91425" marR="91425" marL="91425">
                    <a:solidFill>
                      <a:schemeClr val="accent6"/>
                    </a:solidFill>
                  </a:tcPr>
                </a:tc>
              </a:tr>
            </a:tbl>
          </a:graphicData>
        </a:graphic>
      </p:graphicFrame>
      <p:sp>
        <p:nvSpPr>
          <p:cNvPr id="383" name="Google Shape;383;p59"/>
          <p:cNvSpPr txBox="1"/>
          <p:nvPr/>
        </p:nvSpPr>
        <p:spPr>
          <a:xfrm>
            <a:off x="601550" y="439098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10 minutes</a:t>
            </a:r>
            <a:endParaRPr b="1" sz="2000">
              <a:solidFill>
                <a:srgbClr val="999999"/>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nvSpPr>
        <p:spPr>
          <a:xfrm>
            <a:off x="1499100" y="7234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Collaborative task</a:t>
            </a:r>
            <a:endParaRPr b="1" i="0" sz="3500" u="none" cap="none" strike="noStrike">
              <a:solidFill>
                <a:srgbClr val="EAFF6A"/>
              </a:solidFill>
              <a:latin typeface="DM Sans"/>
              <a:ea typeface="DM Sans"/>
              <a:cs typeface="DM Sans"/>
              <a:sym typeface="DM Sans"/>
            </a:endParaRPr>
          </a:p>
        </p:txBody>
      </p:sp>
      <p:sp>
        <p:nvSpPr>
          <p:cNvPr id="389" name="Google Shape;389;p60"/>
          <p:cNvSpPr txBox="1"/>
          <p:nvPr/>
        </p:nvSpPr>
        <p:spPr>
          <a:xfrm>
            <a:off x="779375" y="1742486"/>
            <a:ext cx="76755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In separate groups, describe an innovator in two sentences.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i="0" lang="es" sz="2500" u="none" cap="none" strike="noStrike">
                <a:solidFill>
                  <a:schemeClr val="lt1"/>
                </a:solidFill>
                <a:latin typeface="DM Sans"/>
                <a:ea typeface="DM Sans"/>
                <a:cs typeface="DM Sans"/>
                <a:sym typeface="DM Sans"/>
              </a:rPr>
              <a:t>Use a verb in the singular and some  vocabulary given. When you join the class, read or type your sentences, so the rest can guess. </a:t>
            </a:r>
            <a:endParaRPr i="0" sz="2500" u="none" cap="none" strike="noStrike">
              <a:solidFill>
                <a:schemeClr val="lt1"/>
              </a:solidFill>
              <a:latin typeface="DM Sans"/>
              <a:ea typeface="DM Sans"/>
              <a:cs typeface="DM Sans"/>
              <a:sym typeface="DM Sans"/>
            </a:endParaRPr>
          </a:p>
        </p:txBody>
      </p:sp>
      <p:sp>
        <p:nvSpPr>
          <p:cNvPr id="390" name="Google Shape;390;p60"/>
          <p:cNvSpPr txBox="1"/>
          <p:nvPr/>
        </p:nvSpPr>
        <p:spPr>
          <a:xfrm>
            <a:off x="5225950" y="2219525"/>
            <a:ext cx="313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0"/>
          <p:cNvSpPr txBox="1"/>
          <p:nvPr/>
        </p:nvSpPr>
        <p:spPr>
          <a:xfrm>
            <a:off x="475500" y="4509467"/>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EA90FF"/>
                </a:solidFill>
                <a:latin typeface="DM Sans"/>
                <a:ea typeface="DM Sans"/>
                <a:cs typeface="DM Sans"/>
                <a:sym typeface="DM Sans"/>
              </a:rPr>
              <a:t>Estimated time: 15 minutes</a:t>
            </a:r>
            <a:endParaRPr b="1" i="0" sz="2000" u="none" cap="none" strike="noStrike">
              <a:solidFill>
                <a:srgbClr val="EA90FF"/>
              </a:solidFill>
              <a:latin typeface="DM Sans"/>
              <a:ea typeface="DM Sans"/>
              <a:cs typeface="DM Sans"/>
              <a:sym typeface="DM Sans"/>
            </a:endParaRPr>
          </a:p>
        </p:txBody>
      </p:sp>
      <p:grpSp>
        <p:nvGrpSpPr>
          <p:cNvPr id="392" name="Google Shape;392;p60"/>
          <p:cNvGrpSpPr/>
          <p:nvPr/>
        </p:nvGrpSpPr>
        <p:grpSpPr>
          <a:xfrm>
            <a:off x="591210" y="730019"/>
            <a:ext cx="672177" cy="663237"/>
            <a:chOff x="3550501" y="3615523"/>
            <a:chExt cx="738900" cy="738900"/>
          </a:xfrm>
        </p:grpSpPr>
        <p:sp>
          <p:nvSpPr>
            <p:cNvPr id="393" name="Google Shape;393;p60"/>
            <p:cNvSpPr/>
            <p:nvPr/>
          </p:nvSpPr>
          <p:spPr>
            <a:xfrm>
              <a:off x="3550501" y="3615523"/>
              <a:ext cx="738900" cy="7389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p60"/>
            <p:cNvPicPr preferRelativeResize="0"/>
            <p:nvPr/>
          </p:nvPicPr>
          <p:blipFill rotWithShape="1">
            <a:blip r:embed="rId3">
              <a:alphaModFix/>
            </a:blip>
            <a:srcRect b="0" l="0" r="0" t="0"/>
            <a:stretch/>
          </p:blipFill>
          <p:spPr>
            <a:xfrm>
              <a:off x="3636351" y="3684474"/>
              <a:ext cx="567200" cy="5672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Recap</a:t>
            </a:r>
            <a:endParaRPr b="1" i="0" sz="4000" u="none" cap="none" strike="noStrike">
              <a:solidFill>
                <a:schemeClr val="dk1"/>
              </a:solidFill>
              <a:latin typeface="DM Sans"/>
              <a:ea typeface="DM Sans"/>
              <a:cs typeface="DM Sans"/>
              <a:sym typeface="DM Sans"/>
            </a:endParaRPr>
          </a:p>
        </p:txBody>
      </p:sp>
      <p:grpSp>
        <p:nvGrpSpPr>
          <p:cNvPr id="400" name="Google Shape;400;p61"/>
          <p:cNvGrpSpPr/>
          <p:nvPr/>
        </p:nvGrpSpPr>
        <p:grpSpPr>
          <a:xfrm>
            <a:off x="4202550" y="1520172"/>
            <a:ext cx="738900" cy="738900"/>
            <a:chOff x="473351" y="619523"/>
            <a:chExt cx="738900" cy="738900"/>
          </a:xfrm>
        </p:grpSpPr>
        <p:sp>
          <p:nvSpPr>
            <p:cNvPr id="401" name="Google Shape;401;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61"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62"/>
          <p:cNvGrpSpPr/>
          <p:nvPr/>
        </p:nvGrpSpPr>
        <p:grpSpPr>
          <a:xfrm>
            <a:off x="473371" y="619433"/>
            <a:ext cx="738905" cy="738905"/>
            <a:chOff x="575612" y="1950748"/>
            <a:chExt cx="431100" cy="431100"/>
          </a:xfrm>
        </p:grpSpPr>
        <p:sp>
          <p:nvSpPr>
            <p:cNvPr id="408" name="Google Shape;408;p6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9" name="Google Shape;409;p6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10" name="Google Shape;410;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True or false?</a:t>
            </a:r>
            <a:endParaRPr b="1" i="0" sz="3500" u="none" cap="none" strike="noStrike">
              <a:solidFill>
                <a:srgbClr val="EAFF6A"/>
              </a:solidFill>
              <a:latin typeface="DM Sans"/>
              <a:ea typeface="DM Sans"/>
              <a:cs typeface="DM Sans"/>
              <a:sym typeface="DM Sans"/>
            </a:endParaRPr>
          </a:p>
        </p:txBody>
      </p:sp>
      <p:sp>
        <p:nvSpPr>
          <p:cNvPr id="411" name="Google Shape;411;p62"/>
          <p:cNvSpPr txBox="1"/>
          <p:nvPr/>
        </p:nvSpPr>
        <p:spPr>
          <a:xfrm>
            <a:off x="473350" y="1626100"/>
            <a:ext cx="8040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s" sz="2200" u="none" cap="none" strike="noStrike">
                <a:solidFill>
                  <a:srgbClr val="B7B7B7"/>
                </a:solidFill>
                <a:latin typeface="DM Sans"/>
                <a:ea typeface="DM Sans"/>
                <a:cs typeface="DM Sans"/>
                <a:sym typeface="DM Sans"/>
              </a:rPr>
              <a:t>A true innovator is a person with difficult ideas.</a:t>
            </a:r>
            <a:endParaRPr b="1" i="0" sz="2200" u="none" cap="none" strike="noStrike">
              <a:solidFill>
                <a:srgbClr val="B7B7B7"/>
              </a:solidFill>
              <a:latin typeface="Helvetica Neue"/>
              <a:ea typeface="Helvetica Neue"/>
              <a:cs typeface="Helvetica Neue"/>
              <a:sym typeface="Helvetica Neue"/>
            </a:endParaRPr>
          </a:p>
        </p:txBody>
      </p:sp>
      <p:sp>
        <p:nvSpPr>
          <p:cNvPr id="412" name="Google Shape;412;p62"/>
          <p:cNvSpPr txBox="1"/>
          <p:nvPr/>
        </p:nvSpPr>
        <p:spPr>
          <a:xfrm>
            <a:off x="473375" y="368202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1" i="0" sz="250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rgbClr val="EA90FF"/>
                </a:solidFill>
                <a:latin typeface="DM Sans"/>
                <a:ea typeface="DM Sans"/>
                <a:cs typeface="DM Sans"/>
                <a:sym typeface="DM Sans"/>
              </a:rPr>
              <a:t>Answer in the Zoom chat</a:t>
            </a:r>
            <a:endParaRPr b="1" i="0" sz="2500" u="none" cap="none" strike="noStrike">
              <a:solidFill>
                <a:srgbClr val="EA90FF"/>
              </a:solidFill>
              <a:latin typeface="DM Sans"/>
              <a:ea typeface="DM Sans"/>
              <a:cs typeface="DM Sans"/>
              <a:sym typeface="DM Sans"/>
            </a:endParaRPr>
          </a:p>
        </p:txBody>
      </p:sp>
      <p:sp>
        <p:nvSpPr>
          <p:cNvPr id="413" name="Google Shape;413;p62"/>
          <p:cNvSpPr/>
          <p:nvPr/>
        </p:nvSpPr>
        <p:spPr>
          <a:xfrm>
            <a:off x="4124350" y="2635700"/>
            <a:ext cx="738900" cy="716700"/>
          </a:xfrm>
          <a:prstGeom prst="ellipse">
            <a:avLst/>
          </a:prstGeom>
          <a:solidFill>
            <a:srgbClr val="EA90FF"/>
          </a:solidFill>
          <a:ln cap="flat" cmpd="sng" w="952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s" sz="3500" u="none" cap="none" strike="noStrike">
                <a:solidFill>
                  <a:srgbClr val="000000"/>
                </a:solidFill>
                <a:latin typeface="DM Sans"/>
                <a:ea typeface="DM Sans"/>
                <a:cs typeface="DM Sans"/>
                <a:sym typeface="DM Sans"/>
              </a:rPr>
              <a:t>F</a:t>
            </a:r>
            <a:endParaRPr b="1" i="0" sz="3500" u="none" cap="none" strike="noStrike">
              <a:solidFill>
                <a:srgbClr val="000000"/>
              </a:solidFill>
              <a:latin typeface="DM Sans"/>
              <a:ea typeface="DM Sans"/>
              <a:cs typeface="DM Sans"/>
              <a:sym typeface="DM Sans"/>
            </a:endParaRPr>
          </a:p>
        </p:txBody>
      </p:sp>
      <p:sp>
        <p:nvSpPr>
          <p:cNvPr id="414" name="Google Shape;414;p62"/>
          <p:cNvSpPr txBox="1"/>
          <p:nvPr/>
        </p:nvSpPr>
        <p:spPr>
          <a:xfrm>
            <a:off x="2257800" y="3520725"/>
            <a:ext cx="462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lt1"/>
                </a:solidFill>
                <a:latin typeface="DM Sans"/>
                <a:ea typeface="DM Sans"/>
                <a:cs typeface="DM Sans"/>
                <a:sym typeface="DM Sans"/>
              </a:rPr>
              <a:t>A true innovator has new and creative ideas.</a:t>
            </a:r>
            <a:endParaRPr sz="1700">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420" name="Google Shape;420;p63"/>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a:t>
            </a:r>
            <a:r>
              <a:rPr lang="es" sz="2000">
                <a:solidFill>
                  <a:schemeClr val="lt1"/>
                </a:solidFill>
                <a:latin typeface="DM Sans"/>
                <a:ea typeface="DM Sans"/>
                <a:cs typeface="DM Sans"/>
                <a:sym typeface="DM Sans"/>
              </a:rPr>
              <a:t>5</a:t>
            </a:r>
            <a:r>
              <a:rPr b="0" i="0" lang="es" sz="2000" u="none" cap="none" strike="noStrike">
                <a:solidFill>
                  <a:schemeClr val="lt1"/>
                </a:solidFill>
                <a:latin typeface="DM Sans"/>
                <a:ea typeface="DM Sans"/>
                <a:cs typeface="DM Sans"/>
                <a:sym typeface="DM Sans"/>
              </a:rPr>
              <a:t> minutes!</a:t>
            </a:r>
            <a:endParaRPr b="0" i="0" sz="2000" u="none" cap="none" strike="noStrike">
              <a:solidFill>
                <a:schemeClr val="lt1"/>
              </a:solidFill>
              <a:latin typeface="DM Sans"/>
              <a:ea typeface="DM Sans"/>
              <a:cs typeface="DM Sans"/>
              <a:sym typeface="DM Sans"/>
            </a:endParaRPr>
          </a:p>
        </p:txBody>
      </p:sp>
      <p:pic>
        <p:nvPicPr>
          <p:cNvPr descr="🧉 Mate Emoji on WhatsApp 2.19.352" id="421" name="Google Shape;421;p63"/>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Part II -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Getting started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txBox="1"/>
          <p:nvPr/>
        </p:nvSpPr>
        <p:spPr>
          <a:xfrm>
            <a:off x="1285051" y="2202300"/>
            <a:ext cx="6573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Written </a:t>
            </a:r>
            <a:r>
              <a:rPr b="1" i="0" lang="es" sz="4000" u="none" cap="none" strike="noStrike">
                <a:solidFill>
                  <a:schemeClr val="accent6"/>
                </a:solidFill>
                <a:latin typeface="DM Sans"/>
                <a:ea typeface="DM Sans"/>
                <a:cs typeface="DM Sans"/>
                <a:sym typeface="DM Sans"/>
              </a:rPr>
              <a:t>focus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txBox="1"/>
          <p:nvPr/>
        </p:nvSpPr>
        <p:spPr>
          <a:xfrm>
            <a:off x="144515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Written focus </a:t>
            </a:r>
            <a:r>
              <a:rPr b="1" lang="es" sz="3500">
                <a:solidFill>
                  <a:srgbClr val="EAFF6A"/>
                </a:solidFill>
                <a:latin typeface="DM Sans"/>
                <a:ea typeface="DM Sans"/>
                <a:cs typeface="DM Sans"/>
                <a:sym typeface="DM Sans"/>
              </a:rPr>
              <a:t>lab</a:t>
            </a:r>
            <a:endParaRPr b="1" sz="3500">
              <a:solidFill>
                <a:srgbClr val="EAFF6A"/>
              </a:solidFill>
              <a:latin typeface="DM Sans"/>
              <a:ea typeface="DM Sans"/>
              <a:cs typeface="DM Sans"/>
              <a:sym typeface="DM Sans"/>
            </a:endParaRPr>
          </a:p>
        </p:txBody>
      </p:sp>
      <p:sp>
        <p:nvSpPr>
          <p:cNvPr id="437" name="Google Shape;437;p66"/>
          <p:cNvSpPr txBox="1"/>
          <p:nvPr/>
        </p:nvSpPr>
        <p:spPr>
          <a:xfrm>
            <a:off x="474450" y="1320625"/>
            <a:ext cx="82332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We will carry out different class activities to understand and put into practice the theoretical concepts we have seen</a:t>
            </a:r>
            <a:r>
              <a:rPr lang="es" sz="2000">
                <a:solidFill>
                  <a:srgbClr val="B7B7B7"/>
                </a:solidFill>
                <a:latin typeface="DM Sans"/>
                <a:ea typeface="DM Sans"/>
                <a:cs typeface="DM Sans"/>
                <a:sym typeface="DM Sans"/>
              </a:rPr>
              <a:t>. </a:t>
            </a:r>
            <a:endParaRPr sz="20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2000">
                <a:solidFill>
                  <a:schemeClr val="lt1"/>
                </a:solidFill>
                <a:latin typeface="DM Sans"/>
                <a:ea typeface="DM Sans"/>
                <a:cs typeface="DM Sans"/>
                <a:sym typeface="DM Sans"/>
              </a:rPr>
              <a:t>In what way?</a:t>
            </a:r>
            <a:endParaRPr b="1" sz="2000">
              <a:solidFill>
                <a:schemeClr val="lt1"/>
              </a:solidFill>
              <a:latin typeface="DM Sans"/>
              <a:ea typeface="DM Sans"/>
              <a:cs typeface="DM Sans"/>
              <a:sym typeface="DM Sans"/>
            </a:endParaRPr>
          </a:p>
          <a:p>
            <a:pPr indent="0" lvl="0" marL="0" rtl="0" algn="l">
              <a:spcBef>
                <a:spcPts val="1000"/>
              </a:spcBef>
              <a:spcAft>
                <a:spcPts val="0"/>
              </a:spcAft>
              <a:buNone/>
            </a:pPr>
            <a:r>
              <a:rPr lang="es" sz="2000">
                <a:solidFill>
                  <a:srgbClr val="B7B7B7"/>
                </a:solidFill>
                <a:latin typeface="DM Sans"/>
                <a:ea typeface="DM Sans"/>
                <a:cs typeface="DM Sans"/>
                <a:sym typeface="DM Sans"/>
              </a:rPr>
              <a:t>First, we will make a collaborative brainstorming to revise together some theoretical concepts and ask doubts. Then, you will work individually. When you are done, you will present your work and receive feedback. Finally, you will work individually to revise concepts with on-demand tasks.</a:t>
            </a:r>
            <a:endParaRPr sz="2000">
              <a:solidFill>
                <a:srgbClr val="B7B7B7"/>
              </a:solidFill>
              <a:latin typeface="DM Sans"/>
              <a:ea typeface="DM Sans"/>
              <a:cs typeface="DM Sans"/>
              <a:sym typeface="DM Sans"/>
            </a:endParaRPr>
          </a:p>
          <a:p>
            <a:pPr indent="0" lvl="0" marL="0" rtl="0" algn="l">
              <a:spcBef>
                <a:spcPts val="1000"/>
              </a:spcBef>
              <a:spcAft>
                <a:spcPts val="0"/>
              </a:spcAft>
              <a:buNone/>
            </a:pPr>
            <a:r>
              <a:rPr lang="es" sz="1800">
                <a:solidFill>
                  <a:schemeClr val="lt1"/>
                </a:solidFill>
                <a:latin typeface="DM Sans"/>
                <a:ea typeface="DM Sans"/>
                <a:cs typeface="DM Sans"/>
                <a:sym typeface="DM Sans"/>
              </a:rPr>
              <a:t>Estimated time: </a:t>
            </a:r>
            <a:r>
              <a:rPr b="1" lang="es" sz="1800">
                <a:solidFill>
                  <a:schemeClr val="lt1"/>
                </a:solidFill>
                <a:latin typeface="DM Sans"/>
                <a:ea typeface="DM Sans"/>
                <a:cs typeface="DM Sans"/>
                <a:sym typeface="DM Sans"/>
              </a:rPr>
              <a:t>80 minutes + 10-minute break</a:t>
            </a:r>
            <a:endParaRPr b="1" sz="1800">
              <a:solidFill>
                <a:schemeClr val="lt1"/>
              </a:solidFill>
              <a:latin typeface="DM Sans"/>
              <a:ea typeface="DM Sans"/>
              <a:cs typeface="DM Sans"/>
              <a:sym typeface="DM Sans"/>
            </a:endParaRPr>
          </a:p>
        </p:txBody>
      </p:sp>
      <p:grpSp>
        <p:nvGrpSpPr>
          <p:cNvPr id="438" name="Google Shape;438;p66"/>
          <p:cNvGrpSpPr/>
          <p:nvPr/>
        </p:nvGrpSpPr>
        <p:grpSpPr>
          <a:xfrm>
            <a:off x="473351" y="468273"/>
            <a:ext cx="738900" cy="738900"/>
            <a:chOff x="473351" y="619523"/>
            <a:chExt cx="738900" cy="738900"/>
          </a:xfrm>
        </p:grpSpPr>
        <p:sp>
          <p:nvSpPr>
            <p:cNvPr id="439" name="Google Shape;439;p6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6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Step by step</a:t>
            </a:r>
            <a:endParaRPr b="1" sz="4000">
              <a:solidFill>
                <a:schemeClr val="dk1"/>
              </a:solidFill>
              <a:latin typeface="DM Sans"/>
              <a:ea typeface="DM Sans"/>
              <a:cs typeface="DM Sans"/>
              <a:sym typeface="DM Sans"/>
            </a:endParaRPr>
          </a:p>
        </p:txBody>
      </p:sp>
      <p:sp>
        <p:nvSpPr>
          <p:cNvPr id="446" name="Google Shape;446;p67"/>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7"/>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1</a:t>
            </a:r>
            <a:endParaRPr b="1">
              <a:latin typeface="DM Sans"/>
              <a:ea typeface="DM Sans"/>
              <a:cs typeface="DM Sans"/>
              <a:sym typeface="DM Sans"/>
            </a:endParaRPr>
          </a:p>
        </p:txBody>
      </p:sp>
      <p:sp>
        <p:nvSpPr>
          <p:cNvPr id="448" name="Google Shape;448;p67"/>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2</a:t>
            </a:r>
            <a:endParaRPr b="1">
              <a:latin typeface="DM Sans"/>
              <a:ea typeface="DM Sans"/>
              <a:cs typeface="DM Sans"/>
              <a:sym typeface="DM Sans"/>
            </a:endParaRPr>
          </a:p>
        </p:txBody>
      </p:sp>
      <p:sp>
        <p:nvSpPr>
          <p:cNvPr id="449" name="Google Shape;449;p67"/>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67"/>
          <p:cNvCxnSpPr>
            <a:stCxn id="451" idx="6"/>
            <a:endCxn id="446"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52" name="Google Shape;452;p67"/>
          <p:cNvCxnSpPr>
            <a:stCxn id="446" idx="6"/>
            <a:endCxn id="44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53" name="Google Shape;453;p67"/>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3</a:t>
            </a:r>
            <a:endParaRPr b="1">
              <a:latin typeface="DM Sans"/>
              <a:ea typeface="DM Sans"/>
              <a:cs typeface="DM Sans"/>
              <a:sym typeface="DM Sans"/>
            </a:endParaRPr>
          </a:p>
        </p:txBody>
      </p:sp>
      <p:sp>
        <p:nvSpPr>
          <p:cNvPr id="454" name="Google Shape;454;p67"/>
          <p:cNvSpPr txBox="1"/>
          <p:nvPr/>
        </p:nvSpPr>
        <p:spPr>
          <a:xfrm>
            <a:off x="84717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Revise collaboratively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and clear up doubts.</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10 minutes</a:t>
            </a:r>
            <a:endParaRPr sz="1350">
              <a:solidFill>
                <a:schemeClr val="dk1"/>
              </a:solidFill>
              <a:latin typeface="DM Sans"/>
              <a:ea typeface="DM Sans"/>
              <a:cs typeface="DM Sans"/>
              <a:sym typeface="DM Sans"/>
            </a:endParaRPr>
          </a:p>
        </p:txBody>
      </p:sp>
      <p:sp>
        <p:nvSpPr>
          <p:cNvPr id="455" name="Google Shape;455;p67"/>
          <p:cNvSpPr txBox="1"/>
          <p:nvPr/>
        </p:nvSpPr>
        <p:spPr>
          <a:xfrm>
            <a:off x="3245075" y="3192575"/>
            <a:ext cx="27834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Work in small groups, share your work and receive feedback.</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60 minutes</a:t>
            </a:r>
            <a:endParaRPr sz="1350">
              <a:solidFill>
                <a:schemeClr val="dk1"/>
              </a:solidFill>
              <a:latin typeface="DM Sans"/>
              <a:ea typeface="DM Sans"/>
              <a:cs typeface="DM Sans"/>
              <a:sym typeface="DM Sans"/>
            </a:endParaRPr>
          </a:p>
        </p:txBody>
      </p:sp>
      <p:sp>
        <p:nvSpPr>
          <p:cNvPr id="456" name="Google Shape;456;p67"/>
          <p:cNvSpPr txBox="1"/>
          <p:nvPr/>
        </p:nvSpPr>
        <p:spPr>
          <a:xfrm>
            <a:off x="602847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Revise concepts with   on-demand tasks.</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10 minutes</a:t>
            </a:r>
            <a:endParaRPr sz="1350">
              <a:solidFill>
                <a:schemeClr val="dk1"/>
              </a:solidFill>
              <a:latin typeface="DM Sans"/>
              <a:ea typeface="DM Sans"/>
              <a:cs typeface="DM Sans"/>
              <a:sym typeface="DM Sans"/>
            </a:endParaRPr>
          </a:p>
        </p:txBody>
      </p:sp>
      <p:sp>
        <p:nvSpPr>
          <p:cNvPr id="457" name="Google Shape;457;p67"/>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58" name="Google Shape;458;p67"/>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59" name="Google Shape;459;p67"/>
          <p:cNvGrpSpPr/>
          <p:nvPr/>
        </p:nvGrpSpPr>
        <p:grpSpPr>
          <a:xfrm>
            <a:off x="1731113" y="1953850"/>
            <a:ext cx="587100" cy="600300"/>
            <a:chOff x="1731113" y="1953850"/>
            <a:chExt cx="587100" cy="600300"/>
          </a:xfrm>
        </p:grpSpPr>
        <p:sp>
          <p:nvSpPr>
            <p:cNvPr id="451" name="Google Shape;451;p6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nvSpPr>
        <p:spPr>
          <a:xfrm>
            <a:off x="2328288" y="740125"/>
            <a:ext cx="4487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s" sz="4000">
                <a:solidFill>
                  <a:srgbClr val="121212"/>
                </a:solidFill>
                <a:latin typeface="DM Sans"/>
                <a:ea typeface="DM Sans"/>
                <a:cs typeface="DM Sans"/>
                <a:sym typeface="DM Sans"/>
              </a:rPr>
              <a:t>Let’s get started</a:t>
            </a:r>
            <a:r>
              <a:rPr b="1" i="0" lang="es" sz="4000" u="none" cap="none" strike="noStrike">
                <a:solidFill>
                  <a:srgbClr val="121212"/>
                </a:solidFill>
                <a:latin typeface="DM Sans"/>
                <a:ea typeface="DM Sans"/>
                <a:cs typeface="DM Sans"/>
                <a:sym typeface="DM Sans"/>
              </a:rPr>
              <a:t>!</a:t>
            </a:r>
            <a:endParaRPr b="1" i="0" sz="4000" u="none" cap="none" strike="noStrike">
              <a:solidFill>
                <a:srgbClr val="121212"/>
              </a:solidFill>
              <a:latin typeface="DM Sans"/>
              <a:ea typeface="DM Sans"/>
              <a:cs typeface="DM Sans"/>
              <a:sym typeface="DM Sans"/>
            </a:endParaRPr>
          </a:p>
        </p:txBody>
      </p:sp>
      <p:pic>
        <p:nvPicPr>
          <p:cNvPr id="466" name="Google Shape;466;p68"/>
          <p:cNvPicPr preferRelativeResize="0"/>
          <p:nvPr/>
        </p:nvPicPr>
        <p:blipFill rotWithShape="1">
          <a:blip r:embed="rId3">
            <a:alphaModFix/>
          </a:blip>
          <a:srcRect b="0" l="0" r="0" t="0"/>
          <a:stretch/>
        </p:blipFill>
        <p:spPr>
          <a:xfrm>
            <a:off x="2415600" y="1701375"/>
            <a:ext cx="4312775" cy="242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3"/>
          <p:cNvSpPr txBox="1"/>
          <p:nvPr/>
        </p:nvSpPr>
        <p:spPr>
          <a:xfrm>
            <a:off x="472700" y="468275"/>
            <a:ext cx="7245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000" u="none" cap="none" strike="noStrike">
                <a:solidFill>
                  <a:schemeClr val="accent6"/>
                </a:solidFill>
                <a:latin typeface="DM Sans"/>
                <a:ea typeface="DM Sans"/>
                <a:cs typeface="DM Sans"/>
                <a:sym typeface="DM Sans"/>
              </a:rPr>
              <a:t>Weekly plan</a:t>
            </a:r>
            <a:endParaRPr b="1" i="0" sz="3000" u="none" cap="none" strike="noStrike">
              <a:solidFill>
                <a:srgbClr val="EAFF6A"/>
              </a:solidFill>
              <a:latin typeface="DM Sans"/>
              <a:ea typeface="DM Sans"/>
              <a:cs typeface="DM Sans"/>
              <a:sym typeface="DM Sans"/>
            </a:endParaRPr>
          </a:p>
        </p:txBody>
      </p:sp>
      <p:pic>
        <p:nvPicPr>
          <p:cNvPr id="103" name="Google Shape;103;p33"/>
          <p:cNvPicPr preferRelativeResize="0"/>
          <p:nvPr/>
        </p:nvPicPr>
        <p:blipFill rotWithShape="1">
          <a:blip r:embed="rId3">
            <a:alphaModFix/>
          </a:blip>
          <a:srcRect b="0" l="0" r="0" t="0"/>
          <a:stretch/>
        </p:blipFill>
        <p:spPr>
          <a:xfrm>
            <a:off x="1593926" y="1142700"/>
            <a:ext cx="2682796" cy="3122575"/>
          </a:xfrm>
          <a:prstGeom prst="rect">
            <a:avLst/>
          </a:prstGeom>
          <a:noFill/>
          <a:ln>
            <a:noFill/>
          </a:ln>
        </p:spPr>
      </p:pic>
      <p:pic>
        <p:nvPicPr>
          <p:cNvPr id="104" name="Google Shape;104;p33"/>
          <p:cNvPicPr preferRelativeResize="0"/>
          <p:nvPr/>
        </p:nvPicPr>
        <p:blipFill rotWithShape="1">
          <a:blip r:embed="rId4">
            <a:alphaModFix/>
          </a:blip>
          <a:srcRect b="0" l="0" r="0" t="0"/>
          <a:stretch/>
        </p:blipFill>
        <p:spPr>
          <a:xfrm>
            <a:off x="4985942" y="1209200"/>
            <a:ext cx="2572663" cy="2989595"/>
          </a:xfrm>
          <a:prstGeom prst="rect">
            <a:avLst/>
          </a:prstGeom>
          <a:noFill/>
          <a:ln>
            <a:noFill/>
          </a:ln>
        </p:spPr>
      </p:pic>
      <p:pic>
        <p:nvPicPr>
          <p:cNvPr id="105" name="Google Shape;105;p33"/>
          <p:cNvPicPr preferRelativeResize="0"/>
          <p:nvPr/>
        </p:nvPicPr>
        <p:blipFill rotWithShape="1">
          <a:blip r:embed="rId4">
            <a:alphaModFix/>
          </a:blip>
          <a:srcRect b="0" l="0" r="0" t="0"/>
          <a:stretch/>
        </p:blipFill>
        <p:spPr>
          <a:xfrm>
            <a:off x="1648463" y="1209200"/>
            <a:ext cx="2572663" cy="2989595"/>
          </a:xfrm>
          <a:prstGeom prst="rect">
            <a:avLst/>
          </a:prstGeom>
          <a:noFill/>
          <a:ln>
            <a:noFill/>
          </a:ln>
        </p:spPr>
      </p:pic>
      <p:sp>
        <p:nvSpPr>
          <p:cNvPr id="106" name="Google Shape;106;p33"/>
          <p:cNvSpPr txBox="1"/>
          <p:nvPr/>
        </p:nvSpPr>
        <p:spPr>
          <a:xfrm>
            <a:off x="4867538" y="1379650"/>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2"/>
                </a:solidFill>
                <a:latin typeface="DM Sans"/>
                <a:ea typeface="DM Sans"/>
                <a:cs typeface="DM Sans"/>
                <a:sym typeface="DM Sans"/>
              </a:rPr>
              <a:t>Part II</a:t>
            </a:r>
            <a:endParaRPr b="0" i="0" sz="1600" u="none" cap="none" strike="noStrike">
              <a:solidFill>
                <a:schemeClr val="lt2"/>
              </a:solidFill>
              <a:latin typeface="DM Sans"/>
              <a:ea typeface="DM Sans"/>
              <a:cs typeface="DM Sans"/>
              <a:sym typeface="DM Sans"/>
            </a:endParaRPr>
          </a:p>
        </p:txBody>
      </p:sp>
      <p:cxnSp>
        <p:nvCxnSpPr>
          <p:cNvPr id="107" name="Google Shape;107;p33"/>
          <p:cNvCxnSpPr/>
          <p:nvPr/>
        </p:nvCxnSpPr>
        <p:spPr>
          <a:xfrm>
            <a:off x="4965686" y="2575650"/>
            <a:ext cx="2335800" cy="0"/>
          </a:xfrm>
          <a:prstGeom prst="straightConnector1">
            <a:avLst/>
          </a:prstGeom>
          <a:noFill/>
          <a:ln cap="flat" cmpd="sng" w="9525">
            <a:solidFill>
              <a:srgbClr val="434343"/>
            </a:solidFill>
            <a:prstDash val="solid"/>
            <a:round/>
            <a:headEnd len="sm" w="sm" type="none"/>
            <a:tailEnd len="sm" w="sm" type="none"/>
          </a:ln>
        </p:spPr>
      </p:cxnSp>
      <p:sp>
        <p:nvSpPr>
          <p:cNvPr id="108" name="Google Shape;108;p33"/>
          <p:cNvSpPr txBox="1"/>
          <p:nvPr/>
        </p:nvSpPr>
        <p:spPr>
          <a:xfrm>
            <a:off x="4866980" y="1954550"/>
            <a:ext cx="2533200"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chemeClr val="lt2"/>
                </a:solidFill>
                <a:latin typeface="DM Sans"/>
                <a:ea typeface="DM Sans"/>
                <a:cs typeface="DM Sans"/>
                <a:sym typeface="DM Sans"/>
              </a:rPr>
              <a:t>Written focus</a:t>
            </a:r>
            <a:endParaRPr b="1" i="0" sz="1500" u="none" cap="none" strike="noStrike">
              <a:solidFill>
                <a:schemeClr val="lt2"/>
              </a:solidFill>
              <a:latin typeface="DM Sans"/>
              <a:ea typeface="DM Sans"/>
              <a:cs typeface="DM Sans"/>
              <a:sym typeface="DM Sans"/>
            </a:endParaRPr>
          </a:p>
        </p:txBody>
      </p:sp>
      <p:sp>
        <p:nvSpPr>
          <p:cNvPr id="109" name="Google Shape;109;p33"/>
          <p:cNvSpPr txBox="1"/>
          <p:nvPr/>
        </p:nvSpPr>
        <p:spPr>
          <a:xfrm>
            <a:off x="1649021" y="1371525"/>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Part I</a:t>
            </a:r>
            <a:endParaRPr b="1" i="0" sz="1600" u="none" cap="none" strike="noStrike">
              <a:solidFill>
                <a:schemeClr val="lt1"/>
              </a:solidFill>
              <a:latin typeface="DM Sans"/>
              <a:ea typeface="DM Sans"/>
              <a:cs typeface="DM Sans"/>
              <a:sym typeface="DM Sans"/>
            </a:endParaRPr>
          </a:p>
        </p:txBody>
      </p:sp>
      <p:cxnSp>
        <p:nvCxnSpPr>
          <p:cNvPr id="110" name="Google Shape;110;p33"/>
          <p:cNvCxnSpPr/>
          <p:nvPr/>
        </p:nvCxnSpPr>
        <p:spPr>
          <a:xfrm>
            <a:off x="1747169" y="2575650"/>
            <a:ext cx="2335800" cy="0"/>
          </a:xfrm>
          <a:prstGeom prst="straightConnector1">
            <a:avLst/>
          </a:prstGeom>
          <a:noFill/>
          <a:ln cap="flat" cmpd="sng" w="9525">
            <a:solidFill>
              <a:srgbClr val="434343"/>
            </a:solidFill>
            <a:prstDash val="solid"/>
            <a:round/>
            <a:headEnd len="sm" w="sm" type="none"/>
            <a:tailEnd len="sm" w="sm" type="none"/>
          </a:ln>
        </p:spPr>
      </p:cxnSp>
      <p:sp>
        <p:nvSpPr>
          <p:cNvPr id="111" name="Google Shape;111;p33"/>
          <p:cNvSpPr txBox="1"/>
          <p:nvPr/>
        </p:nvSpPr>
        <p:spPr>
          <a:xfrm>
            <a:off x="1648463" y="1984538"/>
            <a:ext cx="2533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chemeClr val="lt1"/>
                </a:solidFill>
                <a:latin typeface="DM Sans"/>
                <a:ea typeface="DM Sans"/>
                <a:cs typeface="DM Sans"/>
                <a:sym typeface="DM Sans"/>
              </a:rPr>
              <a:t>True innovators</a:t>
            </a:r>
            <a:endParaRPr b="1" i="0" sz="1500" u="none" cap="none" strike="noStrike">
              <a:solidFill>
                <a:schemeClr val="lt1"/>
              </a:solidFill>
              <a:latin typeface="DM Sans"/>
              <a:ea typeface="DM Sans"/>
              <a:cs typeface="DM Sans"/>
              <a:sym typeface="DM Sans"/>
            </a:endParaRPr>
          </a:p>
        </p:txBody>
      </p:sp>
      <p:cxnSp>
        <p:nvCxnSpPr>
          <p:cNvPr id="112" name="Google Shape;112;p33"/>
          <p:cNvCxnSpPr/>
          <p:nvPr/>
        </p:nvCxnSpPr>
        <p:spPr>
          <a:xfrm>
            <a:off x="4985946" y="1748950"/>
            <a:ext cx="2335800" cy="0"/>
          </a:xfrm>
          <a:prstGeom prst="straightConnector1">
            <a:avLst/>
          </a:prstGeom>
          <a:noFill/>
          <a:ln cap="flat" cmpd="sng" w="9525">
            <a:solidFill>
              <a:srgbClr val="434343"/>
            </a:solidFill>
            <a:prstDash val="solid"/>
            <a:round/>
            <a:headEnd len="sm" w="sm" type="none"/>
            <a:tailEnd len="sm" w="sm" type="none"/>
          </a:ln>
        </p:spPr>
      </p:cxnSp>
      <p:cxnSp>
        <p:nvCxnSpPr>
          <p:cNvPr id="113" name="Google Shape;113;p33"/>
          <p:cNvCxnSpPr/>
          <p:nvPr/>
        </p:nvCxnSpPr>
        <p:spPr>
          <a:xfrm>
            <a:off x="1767429" y="1748950"/>
            <a:ext cx="2335800" cy="0"/>
          </a:xfrm>
          <a:prstGeom prst="straightConnector1">
            <a:avLst/>
          </a:prstGeom>
          <a:noFill/>
          <a:ln cap="flat" cmpd="sng" w="9525">
            <a:solidFill>
              <a:srgbClr val="434343"/>
            </a:solidFill>
            <a:prstDash val="solid"/>
            <a:round/>
            <a:headEnd len="sm" w="sm" type="none"/>
            <a:tailEnd len="sm" w="sm" type="none"/>
          </a:ln>
        </p:spPr>
      </p:cxnSp>
      <p:sp>
        <p:nvSpPr>
          <p:cNvPr id="114" name="Google Shape;114;p33"/>
          <p:cNvSpPr txBox="1"/>
          <p:nvPr/>
        </p:nvSpPr>
        <p:spPr>
          <a:xfrm>
            <a:off x="1629977" y="2516163"/>
            <a:ext cx="24648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 sz="1200" u="none" cap="none" strike="noStrike">
                <a:solidFill>
                  <a:srgbClr val="B7B7B7"/>
                </a:solidFill>
                <a:latin typeface="DM Sans"/>
                <a:ea typeface="DM Sans"/>
                <a:cs typeface="DM Sans"/>
                <a:sym typeface="DM Sans"/>
              </a:rPr>
              <a:t>Read bios with basic professional information.</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EA90FF"/>
              </a:buClr>
              <a:buSzPts val="1200"/>
              <a:buFont typeface="DM Sans"/>
              <a:buChar char="✓"/>
            </a:pPr>
            <a:r>
              <a:rPr b="0" i="0" lang="es" sz="1200" u="none" cap="none" strike="noStrike">
                <a:solidFill>
                  <a:srgbClr val="B7B7B7"/>
                </a:solidFill>
                <a:latin typeface="DM Sans"/>
                <a:ea typeface="DM Sans"/>
                <a:cs typeface="DM Sans"/>
                <a:sym typeface="DM Sans"/>
              </a:rPr>
              <a:t>Present and describe another person.</a:t>
            </a:r>
            <a:endParaRPr b="0" i="0" sz="1400" u="none" cap="none" strike="noStrike">
              <a:solidFill>
                <a:srgbClr val="000000"/>
              </a:solidFill>
              <a:latin typeface="Arial"/>
              <a:ea typeface="Arial"/>
              <a:cs typeface="Arial"/>
              <a:sym typeface="Arial"/>
            </a:endParaRPr>
          </a:p>
        </p:txBody>
      </p:sp>
      <p:sp>
        <p:nvSpPr>
          <p:cNvPr id="115" name="Google Shape;115;p33"/>
          <p:cNvSpPr txBox="1"/>
          <p:nvPr/>
        </p:nvSpPr>
        <p:spPr>
          <a:xfrm>
            <a:off x="4932031" y="2341283"/>
            <a:ext cx="24648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8E7E3"/>
              </a:buClr>
              <a:buSzPts val="1200"/>
              <a:buFont typeface="DM Sans"/>
              <a:buChar char="✓"/>
            </a:pPr>
            <a:r>
              <a:rPr b="0" i="0" lang="es" sz="1200" u="none" cap="none" strike="noStrike">
                <a:solidFill>
                  <a:srgbClr val="E8E7E3"/>
                </a:solidFill>
                <a:latin typeface="DM Sans"/>
                <a:ea typeface="DM Sans"/>
                <a:cs typeface="DM Sans"/>
                <a:sym typeface="DM Sans"/>
              </a:rPr>
              <a:t>Describe another person with basic personal and professional information (short bio). </a:t>
            </a:r>
            <a:endParaRPr b="0" i="0" sz="1200" u="sng" cap="none" strike="noStrike">
              <a:solidFill>
                <a:srgbClr val="E8E7E3"/>
              </a:solidFill>
              <a:latin typeface="DM Sans"/>
              <a:ea typeface="DM Sans"/>
              <a:cs typeface="DM Sans"/>
              <a:sym typeface="DM Sans"/>
            </a:endParaRPr>
          </a:p>
          <a:p>
            <a:pPr indent="-228600" lvl="0" marL="457200" marR="0" rtl="0" algn="l">
              <a:lnSpc>
                <a:spcPct val="100000"/>
              </a:lnSpc>
              <a:spcBef>
                <a:spcPts val="2000"/>
              </a:spcBef>
              <a:spcAft>
                <a:spcPts val="1000"/>
              </a:spcAft>
              <a:buClr>
                <a:schemeClr val="accent6"/>
              </a:buClr>
              <a:buSzPts val="1200"/>
              <a:buFont typeface="DM Sans"/>
              <a:buNone/>
            </a:pPr>
            <a:r>
              <a:t/>
            </a:r>
            <a:endParaRPr b="0" i="0" sz="1200" u="none" cap="none" strike="noStrike">
              <a:solidFill>
                <a:schemeClr val="accent4"/>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69"/>
          <p:cNvGrpSpPr/>
          <p:nvPr/>
        </p:nvGrpSpPr>
        <p:grpSpPr>
          <a:xfrm>
            <a:off x="4202551" y="994261"/>
            <a:ext cx="738900" cy="738974"/>
            <a:chOff x="974706" y="2467173"/>
            <a:chExt cx="738900" cy="738900"/>
          </a:xfrm>
        </p:grpSpPr>
        <p:sp>
          <p:nvSpPr>
            <p:cNvPr id="472" name="Google Shape;472;p6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p6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74" name="Google Shape;474;p69"/>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Step 1</a:t>
            </a:r>
            <a:endParaRPr b="1" i="0" sz="4000" u="none" cap="none" strike="noStrike">
              <a:solidFill>
                <a:schemeClr val="dk1"/>
              </a:solidFill>
              <a:highlight>
                <a:srgbClr val="EAFF6A"/>
              </a:highlight>
              <a:latin typeface="DM Sans"/>
              <a:ea typeface="DM Sans"/>
              <a:cs typeface="DM Sans"/>
              <a:sym typeface="DM Sans"/>
            </a:endParaRPr>
          </a:p>
        </p:txBody>
      </p:sp>
      <p:sp>
        <p:nvSpPr>
          <p:cNvPr id="475" name="Google Shape;475;p69"/>
          <p:cNvSpPr txBox="1"/>
          <p:nvPr/>
        </p:nvSpPr>
        <p:spPr>
          <a:xfrm>
            <a:off x="987300" y="37427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Estimated time: </a:t>
            </a:r>
            <a:r>
              <a:rPr b="1" i="0" lang="es" sz="2000" u="none" cap="none" strike="noStrike">
                <a:solidFill>
                  <a:srgbClr val="999999"/>
                </a:solidFill>
                <a:latin typeface="DM Sans"/>
                <a:ea typeface="DM Sans"/>
                <a:cs typeface="DM Sans"/>
                <a:sym typeface="DM Sans"/>
              </a:rPr>
              <a:t>10 minutes</a:t>
            </a:r>
            <a:endParaRPr b="1" i="0" sz="2000" u="none" cap="none" strike="noStrike">
              <a:solidFill>
                <a:srgbClr val="999999"/>
              </a:solidFill>
              <a:latin typeface="DM Sans"/>
              <a:ea typeface="DM Sans"/>
              <a:cs typeface="DM Sans"/>
              <a:sym typeface="DM Sans"/>
            </a:endParaRPr>
          </a:p>
        </p:txBody>
      </p:sp>
      <p:sp>
        <p:nvSpPr>
          <p:cNvPr id="476" name="Google Shape;476;p69"/>
          <p:cNvSpPr txBox="1"/>
          <p:nvPr/>
        </p:nvSpPr>
        <p:spPr>
          <a:xfrm>
            <a:off x="987300" y="2710713"/>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Collaborative revision and doubts. We</a:t>
            </a:r>
            <a:r>
              <a:rPr lang="es" sz="2000">
                <a:solidFill>
                  <a:schemeClr val="dk2"/>
                </a:solidFill>
                <a:latin typeface="DM Sans"/>
                <a:ea typeface="DM Sans"/>
                <a:cs typeface="DM Sans"/>
                <a:sym typeface="DM Sans"/>
              </a:rPr>
              <a:t>’ll revise together the contents seen last class. As we read together, you will ask any questions orally or type them in the chat. </a:t>
            </a:r>
            <a:endParaRPr b="0" i="0" sz="2000" u="none" cap="none" strike="noStrike">
              <a:solidFill>
                <a:schemeClr val="dk2"/>
              </a:solidFill>
              <a:latin typeface="DM Sans"/>
              <a:ea typeface="DM Sans"/>
              <a:cs typeface="DM Sans"/>
              <a:sym typeface="DM Sans"/>
            </a:endParaRPr>
          </a:p>
        </p:txBody>
      </p:sp>
      <p:sp>
        <p:nvSpPr>
          <p:cNvPr id="477" name="Google Shape;477;p69"/>
          <p:cNvSpPr txBox="1"/>
          <p:nvPr/>
        </p:nvSpPr>
        <p:spPr>
          <a:xfrm>
            <a:off x="691700" y="222013"/>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Whole class</a:t>
            </a:r>
            <a:endParaRPr b="1"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0"/>
          <p:cNvSpPr txBox="1"/>
          <p:nvPr/>
        </p:nvSpPr>
        <p:spPr>
          <a:xfrm>
            <a:off x="668500" y="2031725"/>
            <a:ext cx="6887100" cy="1680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0" i="0" lang="es" sz="2700" u="none" cap="none" strike="noStrike">
                <a:solidFill>
                  <a:schemeClr val="lt1"/>
                </a:solidFill>
                <a:latin typeface="DM Sans"/>
                <a:ea typeface="DM Sans"/>
                <a:cs typeface="DM Sans"/>
                <a:sym typeface="DM Sans"/>
              </a:rPr>
              <a:t>A </a:t>
            </a:r>
            <a:r>
              <a:rPr b="1" i="0" lang="es" sz="2700" u="none" cap="none" strike="noStrike">
                <a:solidFill>
                  <a:schemeClr val="lt1"/>
                </a:solidFill>
                <a:latin typeface="DM Sans"/>
                <a:ea typeface="DM Sans"/>
                <a:cs typeface="DM Sans"/>
                <a:sym typeface="DM Sans"/>
              </a:rPr>
              <a:t>bio</a:t>
            </a:r>
            <a:r>
              <a:rPr b="0" i="0" lang="es" sz="2700" u="none" cap="none" strike="noStrike">
                <a:solidFill>
                  <a:schemeClr val="lt1"/>
                </a:solidFill>
                <a:latin typeface="DM Sans"/>
                <a:ea typeface="DM Sans"/>
                <a:cs typeface="DM Sans"/>
                <a:sym typeface="DM Sans"/>
              </a:rPr>
              <a:t> is usually a short biography. It is a </a:t>
            </a:r>
            <a:r>
              <a:rPr b="1" i="0" lang="es" sz="2700" u="none" cap="none" strike="noStrike">
                <a:solidFill>
                  <a:schemeClr val="lt1"/>
                </a:solidFill>
                <a:latin typeface="DM Sans"/>
                <a:ea typeface="DM Sans"/>
                <a:cs typeface="DM Sans"/>
                <a:sym typeface="DM Sans"/>
              </a:rPr>
              <a:t>written description</a:t>
            </a:r>
            <a:r>
              <a:rPr b="0" i="0" lang="es" sz="2700" u="none" cap="none" strike="noStrike">
                <a:solidFill>
                  <a:schemeClr val="lt1"/>
                </a:solidFill>
                <a:latin typeface="DM Sans"/>
                <a:ea typeface="DM Sans"/>
                <a:cs typeface="DM Sans"/>
                <a:sym typeface="DM Sans"/>
              </a:rPr>
              <a:t> of a person. It includes professional and personal details. </a:t>
            </a:r>
            <a:endParaRPr b="0" i="0" sz="2700" u="none" cap="none" strike="noStrike">
              <a:solidFill>
                <a:schemeClr val="lt1"/>
              </a:solidFill>
              <a:latin typeface="DM Sans"/>
              <a:ea typeface="DM Sans"/>
              <a:cs typeface="DM Sans"/>
              <a:sym typeface="DM Sans"/>
            </a:endParaRPr>
          </a:p>
        </p:txBody>
      </p:sp>
      <p:sp>
        <p:nvSpPr>
          <p:cNvPr id="483" name="Google Shape;483;p70"/>
          <p:cNvSpPr txBox="1"/>
          <p:nvPr/>
        </p:nvSpPr>
        <p:spPr>
          <a:xfrm>
            <a:off x="1402875" y="919250"/>
            <a:ext cx="65235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chemeClr val="accent6"/>
                </a:solidFill>
                <a:latin typeface="DM Sans"/>
                <a:ea typeface="DM Sans"/>
                <a:cs typeface="DM Sans"/>
                <a:sym typeface="DM Sans"/>
              </a:rPr>
              <a:t>What is a bio? </a:t>
            </a:r>
            <a:endParaRPr b="1" i="0" sz="3500" u="none" cap="none" strike="noStrike">
              <a:solidFill>
                <a:schemeClr val="accent6"/>
              </a:solidFill>
              <a:latin typeface="DM Sans"/>
              <a:ea typeface="DM Sans"/>
              <a:cs typeface="DM Sans"/>
              <a:sym typeface="DM Sans"/>
            </a:endParaRPr>
          </a:p>
        </p:txBody>
      </p:sp>
      <p:sp>
        <p:nvSpPr>
          <p:cNvPr id="484" name="Google Shape;484;p70"/>
          <p:cNvSpPr/>
          <p:nvPr/>
        </p:nvSpPr>
        <p:spPr>
          <a:xfrm>
            <a:off x="583745" y="850981"/>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70"/>
          <p:cNvPicPr preferRelativeResize="0"/>
          <p:nvPr/>
        </p:nvPicPr>
        <p:blipFill rotWithShape="1">
          <a:blip r:embed="rId3">
            <a:alphaModFix/>
          </a:blip>
          <a:srcRect b="0" l="0" r="0" t="0"/>
          <a:stretch/>
        </p:blipFill>
        <p:spPr>
          <a:xfrm>
            <a:off x="668500" y="919250"/>
            <a:ext cx="569400" cy="569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txBox="1"/>
          <p:nvPr/>
        </p:nvSpPr>
        <p:spPr>
          <a:xfrm>
            <a:off x="475500" y="669650"/>
            <a:ext cx="8030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Language and vocabulary focus</a:t>
            </a:r>
            <a:endParaRPr b="0" i="0" sz="1400" u="none" cap="none" strike="noStrike">
              <a:solidFill>
                <a:srgbClr val="000000"/>
              </a:solidFill>
              <a:latin typeface="Arial"/>
              <a:ea typeface="Arial"/>
              <a:cs typeface="Arial"/>
              <a:sym typeface="Arial"/>
            </a:endParaRPr>
          </a:p>
        </p:txBody>
      </p:sp>
      <p:graphicFrame>
        <p:nvGraphicFramePr>
          <p:cNvPr id="491" name="Google Shape;491;p71"/>
          <p:cNvGraphicFramePr/>
          <p:nvPr/>
        </p:nvGraphicFramePr>
        <p:xfrm>
          <a:off x="1034299" y="2719295"/>
          <a:ext cx="3000000" cy="3000000"/>
        </p:xfrm>
        <a:graphic>
          <a:graphicData uri="http://schemas.openxmlformats.org/drawingml/2006/table">
            <a:tbl>
              <a:tblPr>
                <a:noFill/>
                <a:tableStyleId>{61051418-8B49-4ADF-80F8-FAE9EC51CFFC}</a:tableStyleId>
              </a:tblPr>
              <a:tblGrid>
                <a:gridCol w="2231000"/>
                <a:gridCol w="2173375"/>
                <a:gridCol w="2508425"/>
              </a:tblGrid>
              <a:tr h="381000">
                <a:tc>
                  <a:txBody>
                    <a:bodyPr/>
                    <a:lstStyle/>
                    <a:p>
                      <a:pPr indent="0" lvl="0" marL="0" marR="0" rtl="0" algn="l">
                        <a:lnSpc>
                          <a:spcPct val="100000"/>
                        </a:lnSpc>
                        <a:spcBef>
                          <a:spcPts val="0"/>
                        </a:spcBef>
                        <a:spcAft>
                          <a:spcPts val="0"/>
                        </a:spcAft>
                        <a:buClr>
                          <a:srgbClr val="000000"/>
                        </a:buClr>
                        <a:buSzPts val="1350"/>
                        <a:buFont typeface="Arial"/>
                        <a:buNone/>
                      </a:pPr>
                      <a:r>
                        <a:rPr lang="es" sz="1350" u="sng" cap="none" strike="noStrike">
                          <a:solidFill>
                            <a:schemeClr val="dk1"/>
                          </a:solidFill>
                          <a:latin typeface="DM Sans"/>
                          <a:ea typeface="DM Sans"/>
                          <a:cs typeface="DM Sans"/>
                          <a:sym typeface="DM Sans"/>
                        </a:rPr>
                        <a:t>Verb to be</a:t>
                      </a:r>
                      <a:r>
                        <a:rPr lang="es" sz="1350" u="none" cap="none" strike="noStrike">
                          <a:solidFill>
                            <a:schemeClr val="dk1"/>
                          </a:solidFill>
                          <a:latin typeface="DM Sans"/>
                          <a:ea typeface="DM Sans"/>
                          <a:cs typeface="DM Sans"/>
                          <a:sym typeface="DM Sans"/>
                        </a:rPr>
                        <a:t>: </a:t>
                      </a:r>
                      <a:r>
                        <a:rPr b="1" lang="es" sz="1350" u="none" cap="none" strike="noStrike">
                          <a:solidFill>
                            <a:srgbClr val="EA90FF"/>
                          </a:solidFill>
                          <a:latin typeface="DM Sans"/>
                          <a:ea typeface="DM Sans"/>
                          <a:cs typeface="DM Sans"/>
                          <a:sym typeface="DM Sans"/>
                        </a:rPr>
                        <a:t>is</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u="sng" cap="none" strike="noStrike">
                          <a:latin typeface="DM Sans"/>
                          <a:ea typeface="DM Sans"/>
                          <a:cs typeface="DM Sans"/>
                          <a:sym typeface="DM Sans"/>
                        </a:rPr>
                        <a:t>Other verbs</a:t>
                      </a:r>
                      <a:r>
                        <a:rPr lang="es" sz="1350" u="none" cap="none" strike="noStrike">
                          <a:latin typeface="DM Sans"/>
                          <a:ea typeface="DM Sans"/>
                          <a:cs typeface="DM Sans"/>
                          <a:sym typeface="DM Sans"/>
                        </a:rPr>
                        <a:t>: ha</a:t>
                      </a:r>
                      <a:r>
                        <a:rPr b="1" lang="es" sz="1350" u="none" cap="none" strike="noStrike">
                          <a:solidFill>
                            <a:srgbClr val="EA90FF"/>
                          </a:solidFill>
                          <a:latin typeface="DM Sans"/>
                          <a:ea typeface="DM Sans"/>
                          <a:cs typeface="DM Sans"/>
                          <a:sym typeface="DM Sans"/>
                        </a:rPr>
                        <a:t>s</a:t>
                      </a:r>
                      <a:r>
                        <a:rPr lang="es" sz="1350" u="none" cap="none" strike="noStrike">
                          <a:latin typeface="DM Sans"/>
                          <a:ea typeface="DM Sans"/>
                          <a:cs typeface="DM Sans"/>
                          <a:sym typeface="DM Sans"/>
                        </a:rPr>
                        <a:t>, do</a:t>
                      </a:r>
                      <a:r>
                        <a:rPr b="1" lang="es" sz="1350" u="none" cap="none" strike="noStrike">
                          <a:solidFill>
                            <a:srgbClr val="EA90FF"/>
                          </a:solidFill>
                          <a:latin typeface="DM Sans"/>
                          <a:ea typeface="DM Sans"/>
                          <a:cs typeface="DM Sans"/>
                          <a:sym typeface="DM Sans"/>
                        </a:rPr>
                        <a:t>es</a:t>
                      </a:r>
                      <a:r>
                        <a:rPr lang="es" sz="1350" u="none" cap="none" strike="noStrike">
                          <a:latin typeface="DM Sans"/>
                          <a:ea typeface="DM Sans"/>
                          <a:cs typeface="DM Sans"/>
                          <a:sym typeface="DM Sans"/>
                        </a:rPr>
                        <a:t>, hold</a:t>
                      </a:r>
                      <a:r>
                        <a:rPr b="1" lang="es" sz="1350" u="none" cap="none" strike="noStrike">
                          <a:solidFill>
                            <a:srgbClr val="EA90FF"/>
                          </a:solidFill>
                          <a:latin typeface="DM Sans"/>
                          <a:ea typeface="DM Sans"/>
                          <a:cs typeface="DM Sans"/>
                          <a:sym typeface="DM Sans"/>
                        </a:rPr>
                        <a:t>s</a:t>
                      </a:r>
                      <a:r>
                        <a:rPr b="1" lang="es" sz="1350" u="none" cap="none" strike="noStrike">
                          <a:solidFill>
                            <a:schemeClr val="dk1"/>
                          </a:solidFill>
                          <a:latin typeface="DM Sans"/>
                          <a:ea typeface="DM Sans"/>
                          <a:cs typeface="DM Sans"/>
                          <a:sym typeface="DM Sans"/>
                        </a:rPr>
                        <a:t>,</a:t>
                      </a:r>
                      <a:r>
                        <a:rPr b="1" lang="es" sz="1350" u="none" cap="none" strike="noStrike">
                          <a:solidFill>
                            <a:srgbClr val="EA90FF"/>
                          </a:solidFill>
                          <a:latin typeface="DM Sans"/>
                          <a:ea typeface="DM Sans"/>
                          <a:cs typeface="DM Sans"/>
                          <a:sym typeface="DM Sans"/>
                        </a:rPr>
                        <a:t> </a:t>
                      </a:r>
                      <a:r>
                        <a:rPr lang="es" sz="1350" u="none" cap="none" strike="noStrike">
                          <a:solidFill>
                            <a:schemeClr val="dk1"/>
                          </a:solidFill>
                          <a:latin typeface="DM Sans"/>
                          <a:ea typeface="DM Sans"/>
                          <a:cs typeface="DM Sans"/>
                          <a:sym typeface="DM Sans"/>
                        </a:rPr>
                        <a:t>enjoy</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generate</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create</a:t>
                      </a:r>
                      <a:r>
                        <a:rPr b="1" lang="es" sz="1350" u="none" cap="none" strike="noStrike">
                          <a:solidFill>
                            <a:srgbClr val="EA90FF"/>
                          </a:solidFill>
                          <a:latin typeface="DM Sans"/>
                          <a:ea typeface="DM Sans"/>
                          <a:cs typeface="DM Sans"/>
                          <a:sym typeface="DM Sans"/>
                        </a:rPr>
                        <a:t>s</a:t>
                      </a:r>
                      <a:r>
                        <a:rPr b="1" lang="es" sz="1350" u="none" cap="none" strike="noStrike">
                          <a:solidFill>
                            <a:schemeClr val="dk1"/>
                          </a:solidFill>
                          <a:latin typeface="DM Sans"/>
                          <a:ea typeface="DM Sans"/>
                          <a:cs typeface="DM Sans"/>
                          <a:sym typeface="DM Sans"/>
                        </a:rPr>
                        <a:t>,</a:t>
                      </a:r>
                      <a:r>
                        <a:rPr b="1" lang="es" sz="1350" u="none" cap="none" strike="noStrike">
                          <a:solidFill>
                            <a:srgbClr val="EA90FF"/>
                          </a:solidFill>
                          <a:latin typeface="DM Sans"/>
                          <a:ea typeface="DM Sans"/>
                          <a:cs typeface="DM Sans"/>
                          <a:sym typeface="DM Sans"/>
                        </a:rPr>
                        <a:t> </a:t>
                      </a:r>
                      <a:r>
                        <a:rPr lang="es" sz="1350" u="none" cap="none" strike="noStrike">
                          <a:solidFill>
                            <a:schemeClr val="dk1"/>
                          </a:solidFill>
                          <a:latin typeface="DM Sans"/>
                          <a:ea typeface="DM Sans"/>
                          <a:cs typeface="DM Sans"/>
                          <a:sym typeface="DM Sans"/>
                        </a:rPr>
                        <a:t>find</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generate</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create</a:t>
                      </a:r>
                      <a:r>
                        <a:rPr b="1" lang="es" sz="1350" u="none" cap="none" strike="noStrike">
                          <a:solidFill>
                            <a:srgbClr val="EA90FF"/>
                          </a:solidFill>
                          <a:latin typeface="DM Sans"/>
                          <a:ea typeface="DM Sans"/>
                          <a:cs typeface="DM Sans"/>
                          <a:sym typeface="DM Sans"/>
                        </a:rPr>
                        <a:t>s</a:t>
                      </a:r>
                      <a:r>
                        <a:rPr lang="es" sz="1350" u="none" cap="none" strike="noStrike">
                          <a:solidFill>
                            <a:schemeClr val="dk1"/>
                          </a:solidFill>
                          <a:latin typeface="DM Sans"/>
                          <a:ea typeface="DM Sans"/>
                          <a:cs typeface="DM Sans"/>
                          <a:sym typeface="DM Sans"/>
                        </a:rPr>
                        <a:t>, use</a:t>
                      </a:r>
                      <a:r>
                        <a:rPr b="1" lang="es" sz="1350" u="none" cap="none" strike="noStrike">
                          <a:solidFill>
                            <a:srgbClr val="EA90FF"/>
                          </a:solidFill>
                          <a:latin typeface="DM Sans"/>
                          <a:ea typeface="DM Sans"/>
                          <a:cs typeface="DM Sans"/>
                          <a:sym typeface="DM Sans"/>
                        </a:rPr>
                        <a:t>s</a:t>
                      </a:r>
                      <a:endParaRPr b="1" sz="1350" u="none" cap="none" strike="noStrike">
                        <a:solidFill>
                          <a:srgbClr val="EA90FF"/>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Verb to be</a:t>
                      </a:r>
                      <a:r>
                        <a:rPr lang="es" sz="1350" u="none" cap="none" strike="noStrike">
                          <a:solidFill>
                            <a:schemeClr val="dk1"/>
                          </a:solidFill>
                          <a:latin typeface="DM Sans"/>
                          <a:ea typeface="DM Sans"/>
                          <a:cs typeface="DM Sans"/>
                          <a:sym typeface="DM Sans"/>
                        </a:rPr>
                        <a:t>: </a:t>
                      </a:r>
                      <a:r>
                        <a:rPr b="1" lang="es" sz="1350" u="none" cap="none" strike="noStrike">
                          <a:solidFill>
                            <a:srgbClr val="EA90FF"/>
                          </a:solidFill>
                          <a:latin typeface="DM Sans"/>
                          <a:ea typeface="DM Sans"/>
                          <a:cs typeface="DM Sans"/>
                          <a:sym typeface="DM Sans"/>
                        </a:rPr>
                        <a:t>are</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t/>
                      </a:r>
                      <a:endParaRPr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Other verbs</a:t>
                      </a:r>
                      <a:r>
                        <a:rPr lang="es" sz="1350" u="none" cap="none" strike="noStrike">
                          <a:solidFill>
                            <a:schemeClr val="dk1"/>
                          </a:solidFill>
                          <a:latin typeface="DM Sans"/>
                          <a:ea typeface="DM Sans"/>
                          <a:cs typeface="DM Sans"/>
                          <a:sym typeface="DM Sans"/>
                        </a:rPr>
                        <a:t>: have, do, help</a:t>
                      </a:r>
                      <a:r>
                        <a:rPr b="1" lang="es" sz="1350" u="none" cap="none" strike="noStrike">
                          <a:solidFill>
                            <a:schemeClr val="dk1"/>
                          </a:solidFill>
                          <a:latin typeface="DM Sans"/>
                          <a:ea typeface="DM Sans"/>
                          <a:cs typeface="DM Sans"/>
                          <a:sym typeface="DM Sans"/>
                        </a:rPr>
                        <a:t>,</a:t>
                      </a:r>
                      <a:r>
                        <a:rPr b="1" lang="es" sz="1350" u="none" cap="none" strike="noStrike">
                          <a:solidFill>
                            <a:srgbClr val="EA90FF"/>
                          </a:solidFill>
                          <a:latin typeface="DM Sans"/>
                          <a:ea typeface="DM Sans"/>
                          <a:cs typeface="DM Sans"/>
                          <a:sym typeface="DM Sans"/>
                        </a:rPr>
                        <a:t> </a:t>
                      </a:r>
                      <a:r>
                        <a:rPr lang="es" sz="1350" u="none" cap="none" strike="noStrike">
                          <a:solidFill>
                            <a:schemeClr val="dk1"/>
                          </a:solidFill>
                          <a:latin typeface="DM Sans"/>
                          <a:ea typeface="DM Sans"/>
                          <a:cs typeface="DM Sans"/>
                          <a:sym typeface="DM Sans"/>
                        </a:rPr>
                        <a:t>create,</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50"/>
                        <a:buFont typeface="Arial"/>
                        <a:buNone/>
                      </a:pPr>
                      <a:r>
                        <a:t/>
                      </a:r>
                      <a:endParaRPr sz="1350" u="none" cap="none" strike="noStrike">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Adjectives</a:t>
                      </a:r>
                      <a:r>
                        <a:rPr lang="es" sz="1350" u="none" cap="none" strike="noStrike">
                          <a:solidFill>
                            <a:schemeClr val="dk1"/>
                          </a:solidFill>
                          <a:latin typeface="DM Sans"/>
                          <a:ea typeface="DM Sans"/>
                          <a:cs typeface="DM Sans"/>
                          <a:sym typeface="DM Sans"/>
                        </a:rPr>
                        <a:t>: clever, imaginative, intelligent, persistent.</a:t>
                      </a:r>
                      <a:endParaRPr b="1"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t/>
                      </a:r>
                      <a:endParaRPr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50"/>
                        <a:buFont typeface="Arial"/>
                        <a:buNone/>
                      </a:pPr>
                      <a:r>
                        <a:rPr lang="es" sz="1350" u="sng" cap="none" strike="noStrike">
                          <a:solidFill>
                            <a:schemeClr val="dk1"/>
                          </a:solidFill>
                          <a:latin typeface="DM Sans"/>
                          <a:ea typeface="DM Sans"/>
                          <a:cs typeface="DM Sans"/>
                          <a:sym typeface="DM Sans"/>
                        </a:rPr>
                        <a:t>Other phrases</a:t>
                      </a:r>
                      <a:r>
                        <a:rPr lang="es" sz="1350" u="none" cap="none" strike="noStrike">
                          <a:solidFill>
                            <a:schemeClr val="dk1"/>
                          </a:solidFill>
                          <a:latin typeface="DM Sans"/>
                          <a:ea typeface="DM Sans"/>
                          <a:cs typeface="DM Sans"/>
                          <a:sym typeface="DM Sans"/>
                        </a:rPr>
                        <a:t>: new and better ideas, new ways of doing things,</a:t>
                      </a:r>
                      <a:endParaRPr b="0" i="0" sz="1350" u="none" cap="none" strike="noStrike">
                        <a:solidFill>
                          <a:srgbClr val="000000"/>
                        </a:solidFill>
                        <a:latin typeface="DM Sans"/>
                        <a:ea typeface="DM Sans"/>
                        <a:cs typeface="DM Sans"/>
                        <a:sym typeface="DM Sans"/>
                      </a:endParaRPr>
                    </a:p>
                  </a:txBody>
                  <a:tcPr marT="91425" marB="91425" marR="91425" marL="91425"/>
                </a:tc>
              </a:tr>
            </a:tbl>
          </a:graphicData>
        </a:graphic>
      </p:graphicFrame>
      <p:graphicFrame>
        <p:nvGraphicFramePr>
          <p:cNvPr id="492" name="Google Shape;492;p71"/>
          <p:cNvGraphicFramePr/>
          <p:nvPr/>
        </p:nvGraphicFramePr>
        <p:xfrm>
          <a:off x="1034300" y="1962638"/>
          <a:ext cx="3000000" cy="3000000"/>
        </p:xfrm>
        <a:graphic>
          <a:graphicData uri="http://schemas.openxmlformats.org/drawingml/2006/table">
            <a:tbl>
              <a:tblPr>
                <a:noFill/>
                <a:tableStyleId>{61051418-8B49-4ADF-80F8-FAE9EC51CFFC}</a:tableStyleId>
              </a:tblPr>
              <a:tblGrid>
                <a:gridCol w="2231000"/>
                <a:gridCol w="2173375"/>
                <a:gridCol w="2508425"/>
              </a:tblGrid>
              <a:tr h="381000">
                <a:tc>
                  <a:txBody>
                    <a:bodyPr/>
                    <a:lstStyle/>
                    <a:p>
                      <a:pPr indent="0" lvl="0" marL="0" marR="0" rtl="0" algn="ctr">
                        <a:lnSpc>
                          <a:spcPct val="100000"/>
                        </a:lnSpc>
                        <a:spcBef>
                          <a:spcPts val="0"/>
                        </a:spcBef>
                        <a:spcAft>
                          <a:spcPts val="0"/>
                        </a:spcAft>
                        <a:buClr>
                          <a:schemeClr val="dk1"/>
                        </a:buClr>
                        <a:buSzPts val="1100"/>
                        <a:buFont typeface="Arial"/>
                        <a:buNone/>
                      </a:pPr>
                      <a:r>
                        <a:rPr b="1" lang="es" u="none" cap="none" strike="noStrike">
                          <a:latin typeface="DM Sans"/>
                          <a:ea typeface="DM Sans"/>
                          <a:cs typeface="DM Sans"/>
                          <a:sym typeface="DM Sans"/>
                        </a:rPr>
                        <a:t>Third-person singular form to describe</a:t>
                      </a:r>
                      <a:endParaRPr b="1" u="none" cap="none" strike="noStrike">
                        <a:latin typeface="DM Sans"/>
                        <a:ea typeface="DM Sans"/>
                        <a:cs typeface="DM Sans"/>
                        <a:sym typeface="DM Sans"/>
                      </a:endParaRPr>
                    </a:p>
                  </a:txBody>
                  <a:tcPr marT="91425" marB="91425" marR="91425" marL="91425">
                    <a:solidFill>
                      <a:schemeClr val="accent6"/>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u="none" cap="none" strike="noStrike">
                          <a:solidFill>
                            <a:schemeClr val="dk1"/>
                          </a:solidFill>
                          <a:latin typeface="DM Sans"/>
                          <a:ea typeface="DM Sans"/>
                          <a:cs typeface="DM Sans"/>
                          <a:sym typeface="DM Sans"/>
                        </a:rPr>
                        <a:t>Plural forms to describe</a:t>
                      </a:r>
                      <a:endParaRPr b="1" i="0" u="none" cap="none" strike="noStrike">
                        <a:solidFill>
                          <a:schemeClr val="dk1"/>
                        </a:solidFill>
                        <a:latin typeface="DM Sans"/>
                        <a:ea typeface="DM Sans"/>
                        <a:cs typeface="DM Sans"/>
                        <a:sym typeface="DM Sans"/>
                      </a:endParaRPr>
                    </a:p>
                  </a:txBody>
                  <a:tcPr marT="91425" marB="91425" marR="91425" marL="91425">
                    <a:solidFill>
                      <a:schemeClr val="accent6"/>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 u="none" cap="none" strike="noStrike">
                          <a:latin typeface="DM Sans"/>
                          <a:ea typeface="DM Sans"/>
                          <a:cs typeface="DM Sans"/>
                          <a:sym typeface="DM Sans"/>
                        </a:rPr>
                        <a:t>Vocabulary to describe </a:t>
                      </a:r>
                      <a:endParaRPr b="1" u="none" cap="none" strike="noStrike">
                        <a:latin typeface="DM Sans"/>
                        <a:ea typeface="DM Sans"/>
                        <a:cs typeface="DM Sans"/>
                        <a:sym typeface="DM Sans"/>
                      </a:endParaRPr>
                    </a:p>
                  </a:txBody>
                  <a:tcPr marT="91425" marB="91425" marR="91425" marL="91425">
                    <a:solidFill>
                      <a:schemeClr val="accent6"/>
                    </a:solidFill>
                  </a:tcPr>
                </a:tc>
              </a:tr>
            </a:tbl>
          </a:graphicData>
        </a:graphic>
      </p:graphicFrame>
      <p:sp>
        <p:nvSpPr>
          <p:cNvPr id="493" name="Google Shape;493;p71"/>
          <p:cNvSpPr txBox="1"/>
          <p:nvPr/>
        </p:nvSpPr>
        <p:spPr>
          <a:xfrm>
            <a:off x="601550" y="439098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rgbClr val="999999"/>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Any questions</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73"/>
          <p:cNvGrpSpPr/>
          <p:nvPr/>
        </p:nvGrpSpPr>
        <p:grpSpPr>
          <a:xfrm>
            <a:off x="4202551" y="994261"/>
            <a:ext cx="738900" cy="738974"/>
            <a:chOff x="974706" y="2467173"/>
            <a:chExt cx="738900" cy="738900"/>
          </a:xfrm>
        </p:grpSpPr>
        <p:sp>
          <p:nvSpPr>
            <p:cNvPr id="504" name="Google Shape;504;p7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7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06" name="Google Shape;506;p73"/>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2</a:t>
            </a:r>
            <a:endParaRPr b="1" sz="4000">
              <a:solidFill>
                <a:schemeClr val="dk1"/>
              </a:solidFill>
              <a:highlight>
                <a:srgbClr val="EAFF6A"/>
              </a:highlight>
              <a:latin typeface="DM Sans"/>
              <a:ea typeface="DM Sans"/>
              <a:cs typeface="DM Sans"/>
              <a:sym typeface="DM Sans"/>
            </a:endParaRPr>
          </a:p>
        </p:txBody>
      </p:sp>
      <p:sp>
        <p:nvSpPr>
          <p:cNvPr id="507" name="Google Shape;507;p73"/>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60 minutes</a:t>
            </a:r>
            <a:endParaRPr b="1" sz="2000">
              <a:solidFill>
                <a:srgbClr val="999999"/>
              </a:solidFill>
              <a:latin typeface="DM Sans"/>
              <a:ea typeface="DM Sans"/>
              <a:cs typeface="DM Sans"/>
              <a:sym typeface="DM Sans"/>
            </a:endParaRPr>
          </a:p>
        </p:txBody>
      </p:sp>
      <p:sp>
        <p:nvSpPr>
          <p:cNvPr id="508" name="Google Shape;508;p73"/>
          <p:cNvSpPr txBox="1"/>
          <p:nvPr/>
        </p:nvSpPr>
        <p:spPr>
          <a:xfrm>
            <a:off x="987300" y="271071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Work in small groups, share your work and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receive feedback.</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74"/>
          <p:cNvGrpSpPr/>
          <p:nvPr/>
        </p:nvGrpSpPr>
        <p:grpSpPr>
          <a:xfrm>
            <a:off x="501452" y="483061"/>
            <a:ext cx="401518" cy="401518"/>
            <a:chOff x="974706" y="2467173"/>
            <a:chExt cx="738900" cy="738900"/>
          </a:xfrm>
        </p:grpSpPr>
        <p:sp>
          <p:nvSpPr>
            <p:cNvPr id="514" name="Google Shape;514;p7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7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16" name="Google Shape;516;p74"/>
          <p:cNvSpPr txBox="1"/>
          <p:nvPr/>
        </p:nvSpPr>
        <p:spPr>
          <a:xfrm>
            <a:off x="501450" y="1081750"/>
            <a:ext cx="6842400" cy="3509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Individual brainstorming and text organization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17" name="Google Shape;517;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8" name="Google Shape;518;p74"/>
          <p:cNvSpPr txBox="1"/>
          <p:nvPr/>
        </p:nvSpPr>
        <p:spPr>
          <a:xfrm>
            <a:off x="337950" y="259818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Description of the activity.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Write down useful vocabulary and any language you need to write your text before entering breakout rooms.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19" name="Google Shape;519;p7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2 - PART I</a:t>
            </a:r>
            <a:endParaRPr>
              <a:latin typeface="DM Sans"/>
              <a:ea typeface="DM Sans"/>
              <a:cs typeface="DM Sans"/>
              <a:sym typeface="DM Sans"/>
            </a:endParaRPr>
          </a:p>
        </p:txBody>
      </p:sp>
      <p:sp>
        <p:nvSpPr>
          <p:cNvPr id="520" name="Google Shape;520;p74"/>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5 minutes</a:t>
            </a:r>
            <a:endParaRPr b="1" sz="2000">
              <a:solidFill>
                <a:srgbClr val="999999"/>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nvSpPr>
        <p:spPr>
          <a:xfrm>
            <a:off x="1382575" y="1240600"/>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Text organization tips</a:t>
            </a:r>
            <a:endParaRPr b="1" sz="4000">
              <a:solidFill>
                <a:srgbClr val="EAFF6A"/>
              </a:solidFill>
              <a:highlight>
                <a:srgbClr val="EAFF6A"/>
              </a:highlight>
              <a:latin typeface="DM Sans"/>
              <a:ea typeface="DM Sans"/>
              <a:cs typeface="DM Sans"/>
              <a:sym typeface="DM Sans"/>
            </a:endParaRPr>
          </a:p>
        </p:txBody>
      </p:sp>
      <p:sp>
        <p:nvSpPr>
          <p:cNvPr id="526" name="Google Shape;526;p75"/>
          <p:cNvSpPr txBox="1"/>
          <p:nvPr/>
        </p:nvSpPr>
        <p:spPr>
          <a:xfrm>
            <a:off x="664850" y="2120488"/>
            <a:ext cx="71694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Organize your ideas in the text.</a:t>
            </a:r>
            <a:endParaRPr sz="2000">
              <a:solidFill>
                <a:schemeClr val="dk2"/>
              </a:solidFill>
              <a:latin typeface="DM Sans"/>
              <a:ea typeface="DM Sans"/>
              <a:cs typeface="DM Sans"/>
              <a:sym typeface="DM Sans"/>
            </a:endParaRPr>
          </a:p>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Use the vocabulary and language we revised.</a:t>
            </a:r>
            <a:endParaRPr sz="2000">
              <a:solidFill>
                <a:schemeClr val="dk2"/>
              </a:solidFill>
              <a:latin typeface="DM Sans"/>
              <a:ea typeface="DM Sans"/>
              <a:cs typeface="DM Sans"/>
              <a:sym typeface="DM Sans"/>
            </a:endParaRPr>
          </a:p>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Mark any ideas you brainstormed and want to share in breakout rooms.</a:t>
            </a:r>
            <a:endParaRPr sz="2000">
              <a:solidFill>
                <a:schemeClr val="dk2"/>
              </a:solidFill>
              <a:latin typeface="DM Sans"/>
              <a:ea typeface="DM Sans"/>
              <a:cs typeface="DM Sans"/>
              <a:sym typeface="DM Sans"/>
            </a:endParaRPr>
          </a:p>
        </p:txBody>
      </p:sp>
      <p:sp>
        <p:nvSpPr>
          <p:cNvPr id="527" name="Google Shape;527;p75"/>
          <p:cNvSpPr/>
          <p:nvPr/>
        </p:nvSpPr>
        <p:spPr>
          <a:xfrm>
            <a:off x="476251" y="1240686"/>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5"/>
          <p:cNvSpPr/>
          <p:nvPr/>
        </p:nvSpPr>
        <p:spPr>
          <a:xfrm>
            <a:off x="538175" y="1300305"/>
            <a:ext cx="615000" cy="6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75"/>
          <p:cNvPicPr preferRelativeResize="0"/>
          <p:nvPr/>
        </p:nvPicPr>
        <p:blipFill>
          <a:blip r:embed="rId3">
            <a:alphaModFix/>
          </a:blip>
          <a:stretch>
            <a:fillRect/>
          </a:stretch>
        </p:blipFill>
        <p:spPr>
          <a:xfrm>
            <a:off x="664850" y="1429262"/>
            <a:ext cx="361700" cy="361700"/>
          </a:xfrm>
          <a:prstGeom prst="rect">
            <a:avLst/>
          </a:prstGeom>
          <a:noFill/>
          <a:ln>
            <a:noFill/>
          </a:ln>
        </p:spPr>
      </p:pic>
      <p:sp>
        <p:nvSpPr>
          <p:cNvPr id="530" name="Google Shape;530;p75"/>
          <p:cNvSpPr txBox="1"/>
          <p:nvPr/>
        </p:nvSpPr>
        <p:spPr>
          <a:xfrm>
            <a:off x="908575" y="40256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pSp>
        <p:nvGrpSpPr>
          <p:cNvPr id="535" name="Google Shape;535;p76"/>
          <p:cNvGrpSpPr/>
          <p:nvPr/>
        </p:nvGrpSpPr>
        <p:grpSpPr>
          <a:xfrm>
            <a:off x="501452" y="483061"/>
            <a:ext cx="401518" cy="401518"/>
            <a:chOff x="974706" y="2467173"/>
            <a:chExt cx="738900" cy="738900"/>
          </a:xfrm>
        </p:grpSpPr>
        <p:sp>
          <p:nvSpPr>
            <p:cNvPr id="536" name="Google Shape;536;p7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38" name="Google Shape;538;p76"/>
          <p:cNvSpPr txBox="1"/>
          <p:nvPr/>
        </p:nvSpPr>
        <p:spPr>
          <a:xfrm>
            <a:off x="501450" y="1081750"/>
            <a:ext cx="6842400" cy="517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Written task</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39" name="Google Shape;539;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40" name="Google Shape;540;p76"/>
          <p:cNvSpPr txBox="1"/>
          <p:nvPr/>
        </p:nvSpPr>
        <p:spPr>
          <a:xfrm>
            <a:off x="253625" y="2086000"/>
            <a:ext cx="4738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Description of the activity.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Use this part of the class to create a collaborative text following the tasks instructions. Create a Google Doc where you can all work together.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41" name="Google Shape;541;p7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2 - PART II</a:t>
            </a:r>
            <a:endParaRPr>
              <a:latin typeface="DM Sans"/>
              <a:ea typeface="DM Sans"/>
              <a:cs typeface="DM Sans"/>
              <a:sym typeface="DM Sans"/>
            </a:endParaRPr>
          </a:p>
        </p:txBody>
      </p:sp>
      <p:sp>
        <p:nvSpPr>
          <p:cNvPr id="542" name="Google Shape;542;p76"/>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25 minutes</a:t>
            </a:r>
            <a:endParaRPr b="1" sz="2000">
              <a:solidFill>
                <a:srgbClr val="999999"/>
              </a:solidFill>
              <a:latin typeface="DM Sans"/>
              <a:ea typeface="DM Sans"/>
              <a:cs typeface="DM Sans"/>
              <a:sym typeface="DM Sans"/>
            </a:endParaRPr>
          </a:p>
        </p:txBody>
      </p:sp>
      <p:sp>
        <p:nvSpPr>
          <p:cNvPr id="543" name="Google Shape;543;p76"/>
          <p:cNvSpPr txBox="1"/>
          <p:nvPr/>
        </p:nvSpPr>
        <p:spPr>
          <a:xfrm>
            <a:off x="4991825" y="1613500"/>
            <a:ext cx="3659400" cy="3000000"/>
          </a:xfrm>
          <a:prstGeom prst="rect">
            <a:avLst/>
          </a:prstGeom>
          <a:noFill/>
          <a:ln>
            <a:noFill/>
          </a:ln>
        </p:spPr>
        <p:txBody>
          <a:bodyPr anchorCtr="0" anchor="t" bIns="91425" lIns="91425" spcFirstLastPara="1" rIns="91425" wrap="square" tIns="91425">
            <a:noAutofit/>
          </a:bodyPr>
          <a:lstStyle/>
          <a:p>
            <a:pPr indent="-311150" lvl="0" marL="457200" rtl="0" algn="l">
              <a:lnSpc>
                <a:spcPct val="90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Write a short description of an innovator.</a:t>
            </a:r>
            <a:endParaRPr sz="1300">
              <a:solidFill>
                <a:schemeClr val="dk1"/>
              </a:solidFill>
              <a:latin typeface="DM Sans"/>
              <a:ea typeface="DM Sans"/>
              <a:cs typeface="DM Sans"/>
              <a:sym typeface="DM Sans"/>
            </a:endParaRPr>
          </a:p>
          <a:p>
            <a:pPr indent="0" lvl="0" marL="457200" rtl="0" algn="l">
              <a:lnSpc>
                <a:spcPct val="90000"/>
              </a:lnSpc>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lnSpc>
                <a:spcPct val="90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Use some structures and vocabulary </a:t>
            </a:r>
            <a:endParaRPr sz="1300">
              <a:solidFill>
                <a:schemeClr val="dk1"/>
              </a:solidFill>
              <a:latin typeface="DM Sans"/>
              <a:ea typeface="DM Sans"/>
              <a:cs typeface="DM Sans"/>
              <a:sym typeface="DM Sans"/>
            </a:endParaRPr>
          </a:p>
          <a:p>
            <a:pPr indent="0" lvl="0" marL="457200" rtl="0" algn="l">
              <a:lnSpc>
                <a:spcPct val="90000"/>
              </a:lnSpc>
              <a:spcBef>
                <a:spcPts val="0"/>
              </a:spcBef>
              <a:spcAft>
                <a:spcPts val="0"/>
              </a:spcAft>
              <a:buNone/>
            </a:pPr>
            <a:r>
              <a:rPr lang="es" sz="1300">
                <a:solidFill>
                  <a:schemeClr val="dk1"/>
                </a:solidFill>
                <a:latin typeface="DM Sans"/>
                <a:ea typeface="DM Sans"/>
                <a:cs typeface="DM Sans"/>
                <a:sym typeface="DM Sans"/>
              </a:rPr>
              <a:t>from last class. </a:t>
            </a:r>
            <a:endParaRPr sz="1300">
              <a:solidFill>
                <a:schemeClr val="dk1"/>
              </a:solidFill>
              <a:latin typeface="DM Sans"/>
              <a:ea typeface="DM Sans"/>
              <a:cs typeface="DM Sans"/>
              <a:sym typeface="DM Sans"/>
            </a:endParaRPr>
          </a:p>
          <a:p>
            <a:pPr indent="0" lvl="0" marL="457200" rtl="0" algn="l">
              <a:lnSpc>
                <a:spcPct val="90000"/>
              </a:lnSpc>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lnSpc>
                <a:spcPct val="90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Include basic personal and professional information.</a:t>
            </a:r>
            <a:endParaRPr sz="13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7"/>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Revise and check</a:t>
            </a:r>
            <a:endParaRPr b="1" sz="4000">
              <a:solidFill>
                <a:schemeClr val="dk1"/>
              </a:solidFill>
              <a:highlight>
                <a:srgbClr val="EAFF6A"/>
              </a:highlight>
              <a:latin typeface="DM Sans"/>
              <a:ea typeface="DM Sans"/>
              <a:cs typeface="DM Sans"/>
              <a:sym typeface="DM Sans"/>
            </a:endParaRPr>
          </a:p>
        </p:txBody>
      </p:sp>
      <p:sp>
        <p:nvSpPr>
          <p:cNvPr id="549" name="Google Shape;549;p77"/>
          <p:cNvSpPr txBox="1"/>
          <p:nvPr/>
        </p:nvSpPr>
        <p:spPr>
          <a:xfrm>
            <a:off x="987300" y="37894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5 minutes</a:t>
            </a:r>
            <a:endParaRPr b="1" sz="2000">
              <a:solidFill>
                <a:srgbClr val="999999"/>
              </a:solidFill>
              <a:latin typeface="DM Sans"/>
              <a:ea typeface="DM Sans"/>
              <a:cs typeface="DM Sans"/>
              <a:sym typeface="DM Sans"/>
            </a:endParaRPr>
          </a:p>
        </p:txBody>
      </p:sp>
      <p:sp>
        <p:nvSpPr>
          <p:cNvPr id="550" name="Google Shape;550;p77"/>
          <p:cNvSpPr txBox="1"/>
          <p:nvPr/>
        </p:nvSpPr>
        <p:spPr>
          <a:xfrm>
            <a:off x="987300" y="2710719"/>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Use this time to re-read your text, correct mistakes and check the final version</a:t>
            </a:r>
            <a:endParaRPr sz="2000">
              <a:solidFill>
                <a:schemeClr val="dk2"/>
              </a:solidFill>
              <a:latin typeface="DM Sans"/>
              <a:ea typeface="DM Sans"/>
              <a:cs typeface="DM Sans"/>
              <a:sym typeface="DM Sans"/>
            </a:endParaRPr>
          </a:p>
        </p:txBody>
      </p:sp>
      <p:sp>
        <p:nvSpPr>
          <p:cNvPr id="551" name="Google Shape;551;p77"/>
          <p:cNvSpPr/>
          <p:nvPr/>
        </p:nvSpPr>
        <p:spPr>
          <a:xfrm>
            <a:off x="4202551" y="1105786"/>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7"/>
          <p:cNvSpPr/>
          <p:nvPr/>
        </p:nvSpPr>
        <p:spPr>
          <a:xfrm>
            <a:off x="4264475" y="1165405"/>
            <a:ext cx="615000" cy="6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77"/>
          <p:cNvPicPr preferRelativeResize="0"/>
          <p:nvPr/>
        </p:nvPicPr>
        <p:blipFill>
          <a:blip r:embed="rId3">
            <a:alphaModFix/>
          </a:blip>
          <a:stretch>
            <a:fillRect/>
          </a:stretch>
        </p:blipFill>
        <p:spPr>
          <a:xfrm>
            <a:off x="4391150" y="1294362"/>
            <a:ext cx="361700" cy="361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nvSpPr>
        <p:spPr>
          <a:xfrm>
            <a:off x="1382575" y="1240600"/>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Text revision tips</a:t>
            </a:r>
            <a:endParaRPr b="1" sz="4000">
              <a:solidFill>
                <a:srgbClr val="EAFF6A"/>
              </a:solidFill>
              <a:highlight>
                <a:srgbClr val="EAFF6A"/>
              </a:highlight>
              <a:latin typeface="DM Sans"/>
              <a:ea typeface="DM Sans"/>
              <a:cs typeface="DM Sans"/>
              <a:sym typeface="DM Sans"/>
            </a:endParaRPr>
          </a:p>
        </p:txBody>
      </p:sp>
      <p:sp>
        <p:nvSpPr>
          <p:cNvPr id="559" name="Google Shape;559;p78"/>
          <p:cNvSpPr txBox="1"/>
          <p:nvPr/>
        </p:nvSpPr>
        <p:spPr>
          <a:xfrm>
            <a:off x="664850" y="2120488"/>
            <a:ext cx="71694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Are the ideas organized in a logical order?</a:t>
            </a:r>
            <a:endParaRPr sz="2000">
              <a:solidFill>
                <a:schemeClr val="dk2"/>
              </a:solidFill>
              <a:latin typeface="DM Sans"/>
              <a:ea typeface="DM Sans"/>
              <a:cs typeface="DM Sans"/>
              <a:sym typeface="DM Sans"/>
            </a:endParaRPr>
          </a:p>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Is the vocabulary and language OK?</a:t>
            </a:r>
            <a:endParaRPr sz="2000">
              <a:solidFill>
                <a:schemeClr val="dk2"/>
              </a:solidFill>
              <a:latin typeface="DM Sans"/>
              <a:ea typeface="DM Sans"/>
              <a:cs typeface="DM Sans"/>
              <a:sym typeface="DM Sans"/>
            </a:endParaRPr>
          </a:p>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Are ideas repeated? How can we improve that?</a:t>
            </a:r>
            <a:endParaRPr sz="2000">
              <a:solidFill>
                <a:schemeClr val="dk2"/>
              </a:solidFill>
              <a:latin typeface="DM Sans"/>
              <a:ea typeface="DM Sans"/>
              <a:cs typeface="DM Sans"/>
              <a:sym typeface="DM Sans"/>
            </a:endParaRPr>
          </a:p>
          <a:p>
            <a:pPr indent="-355600" lvl="0" marL="457200" rtl="0" algn="l">
              <a:spcBef>
                <a:spcPts val="0"/>
              </a:spcBef>
              <a:spcAft>
                <a:spcPts val="0"/>
              </a:spcAft>
              <a:buClr>
                <a:schemeClr val="dk2"/>
              </a:buClr>
              <a:buSzPts val="2000"/>
              <a:buFont typeface="DM Sans"/>
              <a:buChar char="●"/>
            </a:pPr>
            <a:r>
              <a:rPr lang="es" sz="2000">
                <a:solidFill>
                  <a:schemeClr val="dk2"/>
                </a:solidFill>
                <a:latin typeface="DM Sans"/>
                <a:ea typeface="DM Sans"/>
                <a:cs typeface="DM Sans"/>
                <a:sym typeface="DM Sans"/>
              </a:rPr>
              <a:t>Do we need to include more information?</a:t>
            </a:r>
            <a:endParaRPr sz="2000">
              <a:solidFill>
                <a:schemeClr val="dk2"/>
              </a:solidFill>
              <a:latin typeface="DM Sans"/>
              <a:ea typeface="DM Sans"/>
              <a:cs typeface="DM Sans"/>
              <a:sym typeface="DM Sans"/>
            </a:endParaRPr>
          </a:p>
          <a:p>
            <a:pPr indent="0" lvl="0" marL="457200" rtl="0" algn="l">
              <a:spcBef>
                <a:spcPts val="0"/>
              </a:spcBef>
              <a:spcAft>
                <a:spcPts val="0"/>
              </a:spcAft>
              <a:buNone/>
            </a:pPr>
            <a:r>
              <a:t/>
            </a:r>
            <a:endParaRPr sz="2000">
              <a:solidFill>
                <a:schemeClr val="dk2"/>
              </a:solidFill>
              <a:latin typeface="DM Sans"/>
              <a:ea typeface="DM Sans"/>
              <a:cs typeface="DM Sans"/>
              <a:sym typeface="DM Sans"/>
            </a:endParaRPr>
          </a:p>
        </p:txBody>
      </p:sp>
      <p:sp>
        <p:nvSpPr>
          <p:cNvPr id="560" name="Google Shape;560;p78"/>
          <p:cNvSpPr/>
          <p:nvPr/>
        </p:nvSpPr>
        <p:spPr>
          <a:xfrm>
            <a:off x="476251" y="1240686"/>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538175" y="1300305"/>
            <a:ext cx="615000" cy="6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78"/>
          <p:cNvPicPr preferRelativeResize="0"/>
          <p:nvPr/>
        </p:nvPicPr>
        <p:blipFill>
          <a:blip r:embed="rId3">
            <a:alphaModFix/>
          </a:blip>
          <a:stretch>
            <a:fillRect/>
          </a:stretch>
        </p:blipFill>
        <p:spPr>
          <a:xfrm>
            <a:off x="664850" y="1429262"/>
            <a:ext cx="361700" cy="361700"/>
          </a:xfrm>
          <a:prstGeom prst="rect">
            <a:avLst/>
          </a:prstGeom>
          <a:noFill/>
          <a:ln>
            <a:noFill/>
          </a:ln>
        </p:spPr>
      </p:pic>
      <p:sp>
        <p:nvSpPr>
          <p:cNvPr id="563" name="Google Shape;563;p78"/>
          <p:cNvSpPr txBox="1"/>
          <p:nvPr/>
        </p:nvSpPr>
        <p:spPr>
          <a:xfrm>
            <a:off x="908575" y="40256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34"/>
          <p:cNvGrpSpPr/>
          <p:nvPr/>
        </p:nvGrpSpPr>
        <p:grpSpPr>
          <a:xfrm>
            <a:off x="2172088" y="1852650"/>
            <a:ext cx="197100" cy="197100"/>
            <a:chOff x="2172088" y="1852650"/>
            <a:chExt cx="197100" cy="197100"/>
          </a:xfrm>
        </p:grpSpPr>
        <p:sp>
          <p:nvSpPr>
            <p:cNvPr id="121" name="Google Shape;121;p3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4"/>
          <p:cNvGrpSpPr/>
          <p:nvPr/>
        </p:nvGrpSpPr>
        <p:grpSpPr>
          <a:xfrm>
            <a:off x="2172088" y="2455775"/>
            <a:ext cx="197100" cy="197100"/>
            <a:chOff x="2172088" y="2455775"/>
            <a:chExt cx="197100" cy="197100"/>
          </a:xfrm>
        </p:grpSpPr>
        <p:sp>
          <p:nvSpPr>
            <p:cNvPr id="124" name="Google Shape;124;p3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 name="Google Shape;126;p34"/>
          <p:cNvCxnSpPr>
            <a:endCxn id="124"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127" name="Google Shape;127;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Today’s agenda</a:t>
            </a:r>
            <a:endParaRPr b="1" i="0" sz="4000" u="none" cap="none" strike="noStrike">
              <a:solidFill>
                <a:schemeClr val="dk1"/>
              </a:solidFill>
              <a:latin typeface="DM Sans"/>
              <a:ea typeface="DM Sans"/>
              <a:cs typeface="DM Sans"/>
              <a:sym typeface="DM Sans"/>
            </a:endParaRPr>
          </a:p>
        </p:txBody>
      </p:sp>
      <p:sp>
        <p:nvSpPr>
          <p:cNvPr id="128" name="Google Shape;128;p34"/>
          <p:cNvSpPr txBox="1"/>
          <p:nvPr/>
        </p:nvSpPr>
        <p:spPr>
          <a:xfrm>
            <a:off x="2690573" y="1731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Discuss </a:t>
            </a:r>
            <a:r>
              <a:rPr b="0" i="0" lang="es" sz="1350" u="none" cap="none" strike="noStrike">
                <a:solidFill>
                  <a:schemeClr val="dk1"/>
                </a:solidFill>
                <a:latin typeface="DM Sans"/>
                <a:ea typeface="DM Sans"/>
                <a:cs typeface="DM Sans"/>
                <a:sym typeface="DM Sans"/>
              </a:rPr>
              <a:t>characteristics of innovators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(individual + whole class)</a:t>
            </a:r>
            <a:endParaRPr b="0" i="0" sz="1350" u="none" cap="none" strike="noStrike">
              <a:solidFill>
                <a:schemeClr val="dk1"/>
              </a:solidFill>
              <a:latin typeface="DM Sans"/>
              <a:ea typeface="DM Sans"/>
              <a:cs typeface="DM Sans"/>
              <a:sym typeface="DM Sans"/>
            </a:endParaRPr>
          </a:p>
        </p:txBody>
      </p:sp>
      <p:sp>
        <p:nvSpPr>
          <p:cNvPr id="129" name="Google Shape;129;p34"/>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Listen to </a:t>
            </a:r>
            <a:r>
              <a:rPr b="0" i="0" lang="es" sz="1350" u="none" cap="none" strike="noStrike">
                <a:solidFill>
                  <a:schemeClr val="dk1"/>
                </a:solidFill>
                <a:latin typeface="DM Sans"/>
                <a:ea typeface="DM Sans"/>
                <a:cs typeface="DM Sans"/>
                <a:sym typeface="DM Sans"/>
              </a:rPr>
              <a:t>an extract and </a:t>
            </a:r>
            <a:r>
              <a:rPr b="1" i="0" lang="es" sz="1350" u="none" cap="none" strike="noStrike">
                <a:solidFill>
                  <a:schemeClr val="dk1"/>
                </a:solidFill>
                <a:latin typeface="DM Sans"/>
                <a:ea typeface="DM Sans"/>
                <a:cs typeface="DM Sans"/>
                <a:sym typeface="DM Sans"/>
              </a:rPr>
              <a:t>watch</a:t>
            </a:r>
            <a:r>
              <a:rPr b="0" i="0" lang="es" sz="1350" u="none" cap="none" strike="noStrike">
                <a:solidFill>
                  <a:schemeClr val="dk1"/>
                </a:solidFill>
                <a:latin typeface="DM Sans"/>
                <a:ea typeface="DM Sans"/>
                <a:cs typeface="DM Sans"/>
                <a:sym typeface="DM Sans"/>
              </a:rPr>
              <a:t> a video about innovators (pair work + whole class)</a:t>
            </a:r>
            <a:endParaRPr b="0" i="0" sz="1350" u="none" cap="none" strike="noStrike">
              <a:solidFill>
                <a:schemeClr val="dk1"/>
              </a:solidFill>
              <a:latin typeface="DM Sans"/>
              <a:ea typeface="DM Sans"/>
              <a:cs typeface="DM Sans"/>
              <a:sym typeface="DM Sans"/>
            </a:endParaRPr>
          </a:p>
        </p:txBody>
      </p:sp>
      <p:grpSp>
        <p:nvGrpSpPr>
          <p:cNvPr id="130" name="Google Shape;130;p34"/>
          <p:cNvGrpSpPr/>
          <p:nvPr/>
        </p:nvGrpSpPr>
        <p:grpSpPr>
          <a:xfrm>
            <a:off x="2172088" y="3082350"/>
            <a:ext cx="197100" cy="197100"/>
            <a:chOff x="2172088" y="3058775"/>
            <a:chExt cx="197100" cy="197100"/>
          </a:xfrm>
        </p:grpSpPr>
        <p:sp>
          <p:nvSpPr>
            <p:cNvPr id="131" name="Google Shape;131;p34"/>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4"/>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 name="Google Shape;133;p34"/>
          <p:cNvCxnSpPr>
            <a:endCxn id="131"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134" name="Google Shape;134;p34"/>
          <p:cNvGrpSpPr/>
          <p:nvPr/>
        </p:nvGrpSpPr>
        <p:grpSpPr>
          <a:xfrm>
            <a:off x="2172088" y="3685475"/>
            <a:ext cx="197100" cy="197100"/>
            <a:chOff x="2172088" y="3661775"/>
            <a:chExt cx="197100" cy="197100"/>
          </a:xfrm>
        </p:grpSpPr>
        <p:sp>
          <p:nvSpPr>
            <p:cNvPr id="135" name="Google Shape;135;p34"/>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4"/>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7" name="Google Shape;137;p34"/>
          <p:cNvCxnSpPr>
            <a:endCxn id="135"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138" name="Google Shape;138;p34"/>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Identify </a:t>
            </a:r>
            <a:r>
              <a:rPr b="0" i="0" lang="es" sz="1350" u="none" cap="none" strike="noStrike">
                <a:solidFill>
                  <a:schemeClr val="dk1"/>
                </a:solidFill>
                <a:latin typeface="DM Sans"/>
                <a:ea typeface="DM Sans"/>
                <a:cs typeface="DM Sans"/>
                <a:sym typeface="DM Sans"/>
              </a:rPr>
              <a:t>useful phrases and structures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(whole class)</a:t>
            </a:r>
            <a:endParaRPr b="0" i="0" sz="1350" u="none" cap="none" strike="noStrike">
              <a:solidFill>
                <a:schemeClr val="dk1"/>
              </a:solidFill>
              <a:latin typeface="DM Sans"/>
              <a:ea typeface="DM Sans"/>
              <a:cs typeface="DM Sans"/>
              <a:sym typeface="DM Sans"/>
            </a:endParaRPr>
          </a:p>
        </p:txBody>
      </p:sp>
      <p:sp>
        <p:nvSpPr>
          <p:cNvPr id="139" name="Google Shape;139;p34"/>
          <p:cNvSpPr txBox="1"/>
          <p:nvPr/>
        </p:nvSpPr>
        <p:spPr>
          <a:xfrm>
            <a:off x="2690573" y="35878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Describe </a:t>
            </a:r>
            <a:r>
              <a:rPr b="0" i="0" lang="es" sz="1350" u="none" cap="none" strike="noStrike">
                <a:solidFill>
                  <a:schemeClr val="dk1"/>
                </a:solidFill>
                <a:latin typeface="DM Sans"/>
                <a:ea typeface="DM Sans"/>
                <a:cs typeface="DM Sans"/>
                <a:sym typeface="DM Sans"/>
              </a:rPr>
              <a:t>an innovator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(group + individual)</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569" name="Google Shape;569;p79"/>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570" name="Google Shape;570;p79"/>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0"/>
          <p:cNvSpPr txBox="1"/>
          <p:nvPr/>
        </p:nvSpPr>
        <p:spPr>
          <a:xfrm>
            <a:off x="1653850" y="468325"/>
            <a:ext cx="56397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s" sz="4000">
                <a:solidFill>
                  <a:srgbClr val="121212"/>
                </a:solidFill>
                <a:latin typeface="DM Sans"/>
                <a:ea typeface="DM Sans"/>
                <a:cs typeface="DM Sans"/>
                <a:sym typeface="DM Sans"/>
              </a:rPr>
              <a:t>Let’s share your work with the class</a:t>
            </a:r>
            <a:r>
              <a:rPr b="1" i="0" lang="es" sz="4000" u="none" cap="none" strike="noStrike">
                <a:solidFill>
                  <a:srgbClr val="121212"/>
                </a:solidFill>
                <a:latin typeface="DM Sans"/>
                <a:ea typeface="DM Sans"/>
                <a:cs typeface="DM Sans"/>
                <a:sym typeface="DM Sans"/>
              </a:rPr>
              <a:t>!</a:t>
            </a:r>
            <a:endParaRPr b="1" i="0" sz="4000" u="none" cap="none" strike="noStrike">
              <a:solidFill>
                <a:srgbClr val="121212"/>
              </a:solidFill>
              <a:latin typeface="DM Sans"/>
              <a:ea typeface="DM Sans"/>
              <a:cs typeface="DM Sans"/>
              <a:sym typeface="DM Sans"/>
            </a:endParaRPr>
          </a:p>
        </p:txBody>
      </p:sp>
      <p:pic>
        <p:nvPicPr>
          <p:cNvPr id="576" name="Google Shape;576;p80"/>
          <p:cNvPicPr preferRelativeResize="0"/>
          <p:nvPr/>
        </p:nvPicPr>
        <p:blipFill rotWithShape="1">
          <a:blip r:embed="rId3">
            <a:alphaModFix/>
          </a:blip>
          <a:srcRect b="0" l="0" r="0" t="0"/>
          <a:stretch/>
        </p:blipFill>
        <p:spPr>
          <a:xfrm>
            <a:off x="2190750" y="1780225"/>
            <a:ext cx="4762500" cy="267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p81"/>
          <p:cNvGrpSpPr/>
          <p:nvPr/>
        </p:nvGrpSpPr>
        <p:grpSpPr>
          <a:xfrm>
            <a:off x="4202551" y="994261"/>
            <a:ext cx="738900" cy="738974"/>
            <a:chOff x="974706" y="2467173"/>
            <a:chExt cx="738900" cy="738900"/>
          </a:xfrm>
        </p:grpSpPr>
        <p:sp>
          <p:nvSpPr>
            <p:cNvPr id="582" name="Google Shape;582;p8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8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4" name="Google Shape;584;p81"/>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3</a:t>
            </a:r>
            <a:endParaRPr b="1" sz="4000">
              <a:solidFill>
                <a:schemeClr val="dk1"/>
              </a:solidFill>
              <a:highlight>
                <a:srgbClr val="EAFF6A"/>
              </a:highlight>
              <a:latin typeface="DM Sans"/>
              <a:ea typeface="DM Sans"/>
              <a:cs typeface="DM Sans"/>
              <a:sym typeface="DM Sans"/>
            </a:endParaRPr>
          </a:p>
        </p:txBody>
      </p:sp>
      <p:sp>
        <p:nvSpPr>
          <p:cNvPr id="585" name="Google Shape;585;p8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20 minutes</a:t>
            </a:r>
            <a:endParaRPr b="1" sz="2000">
              <a:solidFill>
                <a:srgbClr val="999999"/>
              </a:solidFill>
              <a:latin typeface="DM Sans"/>
              <a:ea typeface="DM Sans"/>
              <a:cs typeface="DM Sans"/>
              <a:sym typeface="DM Sans"/>
            </a:endParaRPr>
          </a:p>
        </p:txBody>
      </p:sp>
      <p:sp>
        <p:nvSpPr>
          <p:cNvPr id="586" name="Google Shape;586;p81"/>
          <p:cNvSpPr txBox="1"/>
          <p:nvPr/>
        </p:nvSpPr>
        <p:spPr>
          <a:xfrm>
            <a:off x="987300" y="2710713"/>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Revise concepts with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on-demand tasks.</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p82"/>
          <p:cNvGrpSpPr/>
          <p:nvPr/>
        </p:nvGrpSpPr>
        <p:grpSpPr>
          <a:xfrm>
            <a:off x="501452" y="483061"/>
            <a:ext cx="401518" cy="401518"/>
            <a:chOff x="974706" y="2467173"/>
            <a:chExt cx="738900" cy="738900"/>
          </a:xfrm>
        </p:grpSpPr>
        <p:sp>
          <p:nvSpPr>
            <p:cNvPr id="592" name="Google Shape;592;p8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4" name="Google Shape;594;p82"/>
          <p:cNvSpPr txBox="1"/>
          <p:nvPr/>
        </p:nvSpPr>
        <p:spPr>
          <a:xfrm>
            <a:off x="501450" y="1081750"/>
            <a:ext cx="6842400" cy="6280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Whole class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95" name="Google Shape;595;p8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6" name="Google Shape;596;p82"/>
          <p:cNvSpPr txBox="1"/>
          <p:nvPr/>
        </p:nvSpPr>
        <p:spPr>
          <a:xfrm>
            <a:off x="253625" y="2086000"/>
            <a:ext cx="4738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Description of the activity.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Use this part of the class to share your work with the rest of the class and receive feedback from peers and teacher.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97" name="Google Shape;597;p8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3 </a:t>
            </a:r>
            <a:endParaRPr>
              <a:latin typeface="DM Sans"/>
              <a:ea typeface="DM Sans"/>
              <a:cs typeface="DM Sans"/>
              <a:sym typeface="DM Sans"/>
            </a:endParaRPr>
          </a:p>
        </p:txBody>
      </p:sp>
      <p:sp>
        <p:nvSpPr>
          <p:cNvPr id="598" name="Google Shape;598;p82"/>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25 minutes</a:t>
            </a:r>
            <a:endParaRPr b="1" sz="2000">
              <a:solidFill>
                <a:srgbClr val="999999"/>
              </a:solidFill>
              <a:latin typeface="DM Sans"/>
              <a:ea typeface="DM Sans"/>
              <a:cs typeface="DM Sans"/>
              <a:sym typeface="DM Sans"/>
            </a:endParaRPr>
          </a:p>
        </p:txBody>
      </p:sp>
      <p:pic>
        <p:nvPicPr>
          <p:cNvPr id="599" name="Google Shape;599;p82"/>
          <p:cNvPicPr preferRelativeResize="0"/>
          <p:nvPr/>
        </p:nvPicPr>
        <p:blipFill>
          <a:blip r:embed="rId5">
            <a:alphaModFix/>
          </a:blip>
          <a:stretch>
            <a:fillRect/>
          </a:stretch>
        </p:blipFill>
        <p:spPr>
          <a:xfrm>
            <a:off x="5682930" y="1997138"/>
            <a:ext cx="2641449" cy="17605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ON-DEMAND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4"/>
          <p:cNvSpPr txBox="1"/>
          <p:nvPr/>
        </p:nvSpPr>
        <p:spPr>
          <a:xfrm>
            <a:off x="994300" y="441825"/>
            <a:ext cx="7493700" cy="72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Fill in the gaps. For the first gap in each exercise, use an appropriate vocabulary word from the list provided. For the second, use a verb in the simple present from the list or invent your own. </a:t>
            </a:r>
            <a:endParaRPr b="1" i="0" sz="1300" u="none" cap="none" strike="noStrike">
              <a:solidFill>
                <a:srgbClr val="FF0000"/>
              </a:solidFill>
              <a:latin typeface="DM Sans"/>
              <a:ea typeface="DM Sans"/>
              <a:cs typeface="DM Sans"/>
              <a:sym typeface="DM Sans"/>
            </a:endParaRPr>
          </a:p>
        </p:txBody>
      </p:sp>
      <p:grpSp>
        <p:nvGrpSpPr>
          <p:cNvPr id="610" name="Google Shape;610;p84"/>
          <p:cNvGrpSpPr/>
          <p:nvPr/>
        </p:nvGrpSpPr>
        <p:grpSpPr>
          <a:xfrm>
            <a:off x="551791" y="346554"/>
            <a:ext cx="532599" cy="533486"/>
            <a:chOff x="974706" y="2467173"/>
            <a:chExt cx="738900" cy="738900"/>
          </a:xfrm>
        </p:grpSpPr>
        <p:sp>
          <p:nvSpPr>
            <p:cNvPr id="611" name="Google Shape;611;p8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8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13" name="Google Shape;613;p84"/>
          <p:cNvSpPr txBox="1"/>
          <p:nvPr/>
        </p:nvSpPr>
        <p:spPr>
          <a:xfrm>
            <a:off x="1023250" y="1048900"/>
            <a:ext cx="73449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00" u="none" cap="none" strike="noStrike">
                <a:solidFill>
                  <a:schemeClr val="accent4"/>
                </a:solidFill>
                <a:latin typeface="DM Sans"/>
                <a:ea typeface="DM Sans"/>
                <a:cs typeface="DM Sans"/>
                <a:sym typeface="DM Sans"/>
              </a:rPr>
              <a:t>Vocabulary words: visionaries - activist - innovators - entrepreneur - advocate</a:t>
            </a:r>
            <a:endParaRPr b="1" i="0" sz="1300" u="none" cap="none" strike="noStrike">
              <a:solidFill>
                <a:schemeClr val="accent4"/>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00" u="none" cap="none" strike="noStrike">
                <a:solidFill>
                  <a:schemeClr val="accent4"/>
                </a:solidFill>
                <a:latin typeface="DM Sans"/>
                <a:ea typeface="DM Sans"/>
                <a:cs typeface="DM Sans"/>
                <a:sym typeface="DM Sans"/>
              </a:rPr>
              <a:t>Verbs: innovate - lead - bring - make - fight</a:t>
            </a:r>
            <a:endParaRPr b="1" i="0" sz="1300" u="none" cap="none" strike="noStrike">
              <a:solidFill>
                <a:schemeClr val="accent4"/>
              </a:solidFill>
              <a:latin typeface="DM Sans"/>
              <a:ea typeface="DM Sans"/>
              <a:cs typeface="DM Sans"/>
              <a:sym typeface="DM Sans"/>
            </a:endParaRPr>
          </a:p>
        </p:txBody>
      </p:sp>
      <p:sp>
        <p:nvSpPr>
          <p:cNvPr id="614" name="Google Shape;614;p84"/>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4"/>
          <p:cNvSpPr txBox="1"/>
          <p:nvPr/>
        </p:nvSpPr>
        <p:spPr>
          <a:xfrm>
            <a:off x="422850" y="1747825"/>
            <a:ext cx="8298300" cy="2786100"/>
          </a:xfrm>
          <a:prstGeom prst="rect">
            <a:avLst/>
          </a:prstGeom>
          <a:noFill/>
          <a:ln>
            <a:noFill/>
          </a:ln>
        </p:spPr>
        <p:txBody>
          <a:bodyPr anchorCtr="0" anchor="t" bIns="91425" lIns="91425" spcFirstLastPara="1" rIns="91425" wrap="square" tIns="91425">
            <a:spAutoFit/>
          </a:bodyPr>
          <a:lstStyle/>
          <a:p>
            <a:pPr indent="-311150" lvl="0" marL="914400" marR="0" rtl="0" algn="l">
              <a:lnSpc>
                <a:spcPct val="100000"/>
              </a:lnSpc>
              <a:spcBef>
                <a:spcPts val="0"/>
              </a:spcBef>
              <a:spcAft>
                <a:spcPts val="0"/>
              </a:spcAft>
              <a:buClr>
                <a:srgbClr val="000000"/>
              </a:buClr>
              <a:buSzPts val="1300"/>
              <a:buFont typeface="Arial"/>
              <a:buAutoNum type="arabicPeriod"/>
            </a:pPr>
            <a:r>
              <a:rPr b="0" i="0" lang="es" sz="1300" u="none" cap="none" strike="noStrike">
                <a:solidFill>
                  <a:srgbClr val="000000"/>
                </a:solidFill>
                <a:latin typeface="Arial"/>
                <a:ea typeface="Arial"/>
                <a:cs typeface="Arial"/>
                <a:sym typeface="Arial"/>
              </a:rPr>
              <a:t>Elon Musk is regarded as one of the great __________ of our time. He __________ innovative companies like SpaceX to success.</a:t>
            </a:r>
            <a:endParaRPr b="0" i="0" sz="13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914400" marR="0" rtl="0" algn="l">
              <a:lnSpc>
                <a:spcPct val="100000"/>
              </a:lnSpc>
              <a:spcBef>
                <a:spcPts val="0"/>
              </a:spcBef>
              <a:spcAft>
                <a:spcPts val="0"/>
              </a:spcAft>
              <a:buClr>
                <a:srgbClr val="000000"/>
              </a:buClr>
              <a:buSzPts val="1300"/>
              <a:buFont typeface="Arial"/>
              <a:buAutoNum type="arabicPeriod"/>
            </a:pPr>
            <a:r>
              <a:rPr b="0" i="0" lang="es" sz="1300" u="none" cap="none" strike="noStrike">
                <a:solidFill>
                  <a:srgbClr val="000000"/>
                </a:solidFill>
                <a:latin typeface="Arial"/>
                <a:ea typeface="Arial"/>
                <a:cs typeface="Arial"/>
                <a:sym typeface="Arial"/>
              </a:rPr>
              <a:t>Bill Gates is one of the prominent __________ in the technology industry. He __________ significant advancements in computer technology.</a:t>
            </a:r>
            <a:endParaRPr b="0" i="0" sz="13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914400" marR="0" rtl="0" algn="l">
              <a:lnSpc>
                <a:spcPct val="100000"/>
              </a:lnSpc>
              <a:spcBef>
                <a:spcPts val="0"/>
              </a:spcBef>
              <a:spcAft>
                <a:spcPts val="0"/>
              </a:spcAft>
              <a:buSzPts val="1300"/>
              <a:buAutoNum type="arabicPeriod"/>
            </a:pPr>
            <a:r>
              <a:rPr lang="es" sz="1300"/>
              <a:t>3. </a:t>
            </a:r>
            <a:r>
              <a:rPr b="0" i="0" lang="es" sz="1300" u="none" cap="none" strike="noStrike">
                <a:solidFill>
                  <a:srgbClr val="000000"/>
                </a:solidFill>
                <a:latin typeface="Arial"/>
                <a:ea typeface="Arial"/>
                <a:cs typeface="Arial"/>
                <a:sym typeface="Arial"/>
              </a:rPr>
              <a:t>Greta Thunberg is an inspiring __________ in the fight against climate change. She __________ global attention for environmental action.</a:t>
            </a:r>
            <a:endParaRPr b="0" i="0" sz="13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914400" marR="0" rtl="0" algn="l">
              <a:lnSpc>
                <a:spcPct val="100000"/>
              </a:lnSpc>
              <a:spcBef>
                <a:spcPts val="0"/>
              </a:spcBef>
              <a:spcAft>
                <a:spcPts val="0"/>
              </a:spcAft>
              <a:buSzPts val="1300"/>
              <a:buFont typeface="Arial"/>
              <a:buAutoNum type="arabicPeriod"/>
            </a:pPr>
            <a:r>
              <a:rPr b="0" i="0" lang="es" sz="1300" u="none" cap="none" strike="noStrike">
                <a:solidFill>
                  <a:srgbClr val="000000"/>
                </a:solidFill>
                <a:latin typeface="Arial"/>
                <a:ea typeface="Arial"/>
                <a:cs typeface="Arial"/>
                <a:sym typeface="Arial"/>
              </a:rPr>
              <a:t>Malala Yousafzai is an __________of girls' education. She </a:t>
            </a:r>
            <a:r>
              <a:rPr b="0" i="0" lang="es" sz="1300" u="none" cap="none" strike="noStrike">
                <a:solidFill>
                  <a:schemeClr val="dk1"/>
                </a:solidFill>
                <a:latin typeface="Arial"/>
                <a:ea typeface="Arial"/>
                <a:cs typeface="Arial"/>
                <a:sym typeface="Arial"/>
              </a:rPr>
              <a:t>__________</a:t>
            </a:r>
            <a:r>
              <a:rPr b="0" i="0" lang="es" sz="1300" u="none" cap="none" strike="noStrike">
                <a:solidFill>
                  <a:srgbClr val="000000"/>
                </a:solidFill>
                <a:latin typeface="Arial"/>
                <a:ea typeface="Arial"/>
                <a:cs typeface="Arial"/>
                <a:sym typeface="Arial"/>
              </a:rPr>
              <a:t> for equal rights.</a:t>
            </a:r>
            <a:endParaRPr b="0" i="0" sz="13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sz="1300"/>
          </a:p>
          <a:p>
            <a:pPr indent="-311150" lvl="0" marL="914400" marR="0" rtl="0" algn="l">
              <a:lnSpc>
                <a:spcPct val="100000"/>
              </a:lnSpc>
              <a:spcBef>
                <a:spcPts val="0"/>
              </a:spcBef>
              <a:spcAft>
                <a:spcPts val="0"/>
              </a:spcAft>
              <a:buSzPts val="1300"/>
              <a:buFont typeface="Arial"/>
              <a:buAutoNum type="arabicPeriod"/>
            </a:pPr>
            <a:r>
              <a:rPr b="0" i="0" lang="es" sz="1300" u="none" cap="none" strike="noStrike">
                <a:solidFill>
                  <a:srgbClr val="000000"/>
                </a:solidFill>
                <a:latin typeface="Arial"/>
                <a:ea typeface="Arial"/>
                <a:cs typeface="Arial"/>
                <a:sym typeface="Arial"/>
              </a:rPr>
              <a:t>Jeff Bezos, the founder of Amazon, is a prominent __________. He founded largest online marketplaces and constantly </a:t>
            </a:r>
            <a:r>
              <a:rPr b="0" i="0" lang="es" sz="1300" u="none" cap="none" strike="noStrike">
                <a:solidFill>
                  <a:schemeClr val="dk1"/>
                </a:solidFill>
                <a:latin typeface="Arial"/>
                <a:ea typeface="Arial"/>
                <a:cs typeface="Arial"/>
                <a:sym typeface="Arial"/>
              </a:rPr>
              <a:t>__________ </a:t>
            </a:r>
            <a:r>
              <a:rPr b="0" i="0" lang="es" sz="1300" u="none" cap="none" strike="noStrike">
                <a:solidFill>
                  <a:srgbClr val="000000"/>
                </a:solidFill>
                <a:latin typeface="Arial"/>
                <a:ea typeface="Arial"/>
                <a:cs typeface="Arial"/>
                <a:sym typeface="Arial"/>
              </a:rPr>
              <a:t>in various industries.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5"/>
          <p:cNvSpPr txBox="1"/>
          <p:nvPr/>
        </p:nvSpPr>
        <p:spPr>
          <a:xfrm>
            <a:off x="994300" y="441825"/>
            <a:ext cx="7493700" cy="72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Fill in the gaps. For the first gap in each exercise, use an appropriate vocabulary word from the list provided. For the second, use a verb in the simple present from the list or invent your own. </a:t>
            </a:r>
            <a:r>
              <a:rPr b="1" i="0" lang="es" sz="1300" u="none" cap="none" strike="noStrike">
                <a:solidFill>
                  <a:srgbClr val="FF0000"/>
                </a:solidFill>
                <a:latin typeface="DM Sans"/>
                <a:ea typeface="DM Sans"/>
                <a:cs typeface="DM Sans"/>
                <a:sym typeface="DM Sans"/>
              </a:rPr>
              <a:t>(key)</a:t>
            </a:r>
            <a:endParaRPr b="1" i="0" sz="1300" u="none" cap="none" strike="noStrike">
              <a:solidFill>
                <a:srgbClr val="FF0000"/>
              </a:solidFill>
              <a:latin typeface="DM Sans"/>
              <a:ea typeface="DM Sans"/>
              <a:cs typeface="DM Sans"/>
              <a:sym typeface="DM Sans"/>
            </a:endParaRPr>
          </a:p>
        </p:txBody>
      </p:sp>
      <p:grpSp>
        <p:nvGrpSpPr>
          <p:cNvPr id="621" name="Google Shape;621;p85"/>
          <p:cNvGrpSpPr/>
          <p:nvPr/>
        </p:nvGrpSpPr>
        <p:grpSpPr>
          <a:xfrm>
            <a:off x="551791" y="346554"/>
            <a:ext cx="532599" cy="533486"/>
            <a:chOff x="974706" y="2467173"/>
            <a:chExt cx="738900" cy="738900"/>
          </a:xfrm>
        </p:grpSpPr>
        <p:sp>
          <p:nvSpPr>
            <p:cNvPr id="622" name="Google Shape;622;p8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3" name="Google Shape;623;p8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24" name="Google Shape;624;p85"/>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5"/>
          <p:cNvSpPr txBox="1"/>
          <p:nvPr/>
        </p:nvSpPr>
        <p:spPr>
          <a:xfrm>
            <a:off x="422850" y="1442600"/>
            <a:ext cx="8298300" cy="27861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SzPts val="1300"/>
              <a:buAutoNum type="arabicPeriod"/>
            </a:pPr>
            <a:r>
              <a:rPr b="0" i="0" lang="es" sz="1300" u="none" cap="none" strike="noStrike">
                <a:solidFill>
                  <a:srgbClr val="000000"/>
                </a:solidFill>
                <a:latin typeface="Arial"/>
                <a:ea typeface="Arial"/>
                <a:cs typeface="Arial"/>
                <a:sym typeface="Arial"/>
              </a:rPr>
              <a:t>Elon Musk is regarded as one of the great </a:t>
            </a:r>
            <a:r>
              <a:rPr b="1" i="0" lang="es" sz="1300" u="none" cap="none" strike="noStrike">
                <a:solidFill>
                  <a:schemeClr val="accent4"/>
                </a:solidFill>
                <a:latin typeface="DM Sans"/>
                <a:ea typeface="DM Sans"/>
                <a:cs typeface="DM Sans"/>
                <a:sym typeface="DM Sans"/>
              </a:rPr>
              <a:t>innovators</a:t>
            </a:r>
            <a:r>
              <a:rPr b="0" i="0" lang="es" sz="1300" u="none" cap="none" strike="noStrike">
                <a:solidFill>
                  <a:srgbClr val="000000"/>
                </a:solidFill>
                <a:latin typeface="Arial"/>
                <a:ea typeface="Arial"/>
                <a:cs typeface="Arial"/>
                <a:sym typeface="Arial"/>
              </a:rPr>
              <a:t> of our time. He </a:t>
            </a:r>
            <a:r>
              <a:rPr b="1" i="0" lang="es" sz="1300" u="none" cap="none" strike="noStrike">
                <a:solidFill>
                  <a:schemeClr val="accent4"/>
                </a:solidFill>
                <a:latin typeface="DM Sans"/>
                <a:ea typeface="DM Sans"/>
                <a:cs typeface="DM Sans"/>
                <a:sym typeface="DM Sans"/>
              </a:rPr>
              <a:t>leads </a:t>
            </a:r>
            <a:r>
              <a:rPr b="0" i="0" lang="es" sz="1300" u="none" cap="none" strike="noStrike">
                <a:solidFill>
                  <a:srgbClr val="000000"/>
                </a:solidFill>
                <a:latin typeface="Arial"/>
                <a:ea typeface="Arial"/>
                <a:cs typeface="Arial"/>
                <a:sym typeface="Arial"/>
              </a:rPr>
              <a:t>innovative companies like SpaceX to success.</a:t>
            </a:r>
            <a:endParaRPr b="0" i="0" sz="13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SzPts val="1300"/>
              <a:buAutoNum type="arabicPeriod"/>
            </a:pPr>
            <a:r>
              <a:rPr b="0" i="0" lang="es" sz="1300" u="none" cap="none" strike="noStrike">
                <a:solidFill>
                  <a:srgbClr val="000000"/>
                </a:solidFill>
                <a:latin typeface="Arial"/>
                <a:ea typeface="Arial"/>
                <a:cs typeface="Arial"/>
                <a:sym typeface="Arial"/>
              </a:rPr>
              <a:t>Bill Gates is one of the prominent </a:t>
            </a:r>
            <a:r>
              <a:rPr b="1" i="0" lang="es" sz="1300" u="none" cap="none" strike="noStrike">
                <a:solidFill>
                  <a:schemeClr val="accent4"/>
                </a:solidFill>
                <a:latin typeface="DM Sans"/>
                <a:ea typeface="DM Sans"/>
                <a:cs typeface="DM Sans"/>
                <a:sym typeface="DM Sans"/>
              </a:rPr>
              <a:t>visionaries </a:t>
            </a:r>
            <a:r>
              <a:rPr b="0" i="0" lang="es" sz="1300" u="none" cap="none" strike="noStrike">
                <a:solidFill>
                  <a:srgbClr val="000000"/>
                </a:solidFill>
                <a:latin typeface="Arial"/>
                <a:ea typeface="Arial"/>
                <a:cs typeface="Arial"/>
                <a:sym typeface="Arial"/>
              </a:rPr>
              <a:t>in the technology industry. He </a:t>
            </a:r>
            <a:r>
              <a:rPr b="1" i="0" lang="es" sz="1300" u="none" cap="none" strike="noStrike">
                <a:solidFill>
                  <a:schemeClr val="accent4"/>
                </a:solidFill>
                <a:latin typeface="DM Sans"/>
                <a:ea typeface="DM Sans"/>
                <a:cs typeface="DM Sans"/>
                <a:sym typeface="DM Sans"/>
              </a:rPr>
              <a:t>makes</a:t>
            </a:r>
            <a:r>
              <a:rPr b="0" i="0" lang="es" sz="1300" u="none" cap="none" strike="noStrike">
                <a:solidFill>
                  <a:srgbClr val="000000"/>
                </a:solidFill>
                <a:latin typeface="Arial"/>
                <a:ea typeface="Arial"/>
                <a:cs typeface="Arial"/>
                <a:sym typeface="Arial"/>
              </a:rPr>
              <a:t> significant advancements in computer technology.</a:t>
            </a:r>
            <a:endParaRPr b="0" i="0" sz="13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SzPts val="1300"/>
              <a:buAutoNum type="arabicPeriod"/>
            </a:pPr>
            <a:r>
              <a:rPr b="0" i="0" lang="es" sz="1300" u="none" cap="none" strike="noStrike">
                <a:solidFill>
                  <a:srgbClr val="000000"/>
                </a:solidFill>
                <a:latin typeface="Arial"/>
                <a:ea typeface="Arial"/>
                <a:cs typeface="Arial"/>
                <a:sym typeface="Arial"/>
              </a:rPr>
              <a:t>Greta Thunberg is an inspiring </a:t>
            </a:r>
            <a:r>
              <a:rPr b="1" i="0" lang="es" sz="1300" u="none" cap="none" strike="noStrike">
                <a:solidFill>
                  <a:schemeClr val="accent4"/>
                </a:solidFill>
                <a:latin typeface="DM Sans"/>
                <a:ea typeface="DM Sans"/>
                <a:cs typeface="DM Sans"/>
                <a:sym typeface="DM Sans"/>
              </a:rPr>
              <a:t>activist </a:t>
            </a:r>
            <a:r>
              <a:rPr b="0" i="0" lang="es" sz="1300" u="none" cap="none" strike="noStrike">
                <a:solidFill>
                  <a:srgbClr val="000000"/>
                </a:solidFill>
                <a:latin typeface="Arial"/>
                <a:ea typeface="Arial"/>
                <a:cs typeface="Arial"/>
                <a:sym typeface="Arial"/>
              </a:rPr>
              <a:t> in the fight against climate change. She </a:t>
            </a:r>
            <a:r>
              <a:rPr b="1" i="0" lang="es" sz="1300" u="none" cap="none" strike="noStrike">
                <a:solidFill>
                  <a:schemeClr val="accent4"/>
                </a:solidFill>
                <a:latin typeface="DM Sans"/>
                <a:ea typeface="DM Sans"/>
                <a:cs typeface="DM Sans"/>
                <a:sym typeface="DM Sans"/>
              </a:rPr>
              <a:t>brings</a:t>
            </a:r>
            <a:r>
              <a:rPr b="0" i="0" lang="es" sz="1300" u="none" cap="none" strike="noStrike">
                <a:solidFill>
                  <a:srgbClr val="000000"/>
                </a:solidFill>
                <a:latin typeface="Arial"/>
                <a:ea typeface="Arial"/>
                <a:cs typeface="Arial"/>
                <a:sym typeface="Arial"/>
              </a:rPr>
              <a:t> global attention for environmental action.</a:t>
            </a:r>
            <a:endParaRPr b="0" i="0" sz="13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SzPts val="1300"/>
              <a:buAutoNum type="arabicPeriod"/>
            </a:pPr>
            <a:r>
              <a:rPr b="0" i="0" lang="es" sz="1300" u="none" cap="none" strike="noStrike">
                <a:solidFill>
                  <a:srgbClr val="000000"/>
                </a:solidFill>
                <a:latin typeface="Arial"/>
                <a:ea typeface="Arial"/>
                <a:cs typeface="Arial"/>
                <a:sym typeface="Arial"/>
              </a:rPr>
              <a:t>Malala Yousafzai is an</a:t>
            </a:r>
            <a:r>
              <a:rPr b="1" i="0" lang="es" sz="1300" u="none" cap="none" strike="noStrike">
                <a:solidFill>
                  <a:schemeClr val="accent4"/>
                </a:solidFill>
                <a:latin typeface="DM Sans"/>
                <a:ea typeface="DM Sans"/>
                <a:cs typeface="DM Sans"/>
                <a:sym typeface="DM Sans"/>
              </a:rPr>
              <a:t> advocate</a:t>
            </a:r>
            <a:r>
              <a:rPr b="0" i="0" lang="es" sz="1300" u="none" cap="none" strike="noStrike">
                <a:solidFill>
                  <a:srgbClr val="000000"/>
                </a:solidFill>
                <a:latin typeface="Arial"/>
                <a:ea typeface="Arial"/>
                <a:cs typeface="Arial"/>
                <a:sym typeface="Arial"/>
              </a:rPr>
              <a:t> of girls' education. She </a:t>
            </a:r>
            <a:r>
              <a:rPr b="1" i="0" lang="es" sz="1300" u="none" cap="none" strike="noStrike">
                <a:solidFill>
                  <a:schemeClr val="accent4"/>
                </a:solidFill>
                <a:latin typeface="DM Sans"/>
                <a:ea typeface="DM Sans"/>
                <a:cs typeface="DM Sans"/>
                <a:sym typeface="DM Sans"/>
              </a:rPr>
              <a:t>fights</a:t>
            </a:r>
            <a:r>
              <a:rPr b="0" i="0" lang="es" sz="1300" u="none" cap="none" strike="noStrike">
                <a:solidFill>
                  <a:srgbClr val="000000"/>
                </a:solidFill>
                <a:latin typeface="Arial"/>
                <a:ea typeface="Arial"/>
                <a:cs typeface="Arial"/>
                <a:sym typeface="Arial"/>
              </a:rPr>
              <a:t> for equal rights.</a:t>
            </a:r>
            <a:endParaRPr b="0" i="0" sz="13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SzPts val="1300"/>
              <a:buAutoNum type="arabicPeriod"/>
            </a:pPr>
            <a:r>
              <a:rPr b="0" i="0" lang="es" sz="1300" u="none" cap="none" strike="noStrike">
                <a:solidFill>
                  <a:srgbClr val="000000"/>
                </a:solidFill>
                <a:latin typeface="Arial"/>
                <a:ea typeface="Arial"/>
                <a:cs typeface="Arial"/>
                <a:sym typeface="Arial"/>
              </a:rPr>
              <a:t>Jeff Bezos, the founder of Amazon, is a prominent </a:t>
            </a:r>
            <a:r>
              <a:rPr b="1" i="0" lang="es" sz="1300" u="none" cap="none" strike="noStrike">
                <a:solidFill>
                  <a:schemeClr val="accent4"/>
                </a:solidFill>
                <a:latin typeface="DM Sans"/>
                <a:ea typeface="DM Sans"/>
                <a:cs typeface="DM Sans"/>
                <a:sym typeface="DM Sans"/>
              </a:rPr>
              <a:t>entrepreneur</a:t>
            </a:r>
            <a:r>
              <a:rPr b="0" i="0" lang="es" sz="1300" u="none" cap="none" strike="noStrike">
                <a:solidFill>
                  <a:srgbClr val="000000"/>
                </a:solidFill>
                <a:latin typeface="Arial"/>
                <a:ea typeface="Arial"/>
                <a:cs typeface="Arial"/>
                <a:sym typeface="Arial"/>
              </a:rPr>
              <a:t>. He founded big online marketplaces and constantly </a:t>
            </a:r>
            <a:r>
              <a:rPr b="1" i="0" lang="es" sz="1300" u="none" cap="none" strike="noStrike">
                <a:solidFill>
                  <a:schemeClr val="accent4"/>
                </a:solidFill>
                <a:latin typeface="DM Sans"/>
                <a:ea typeface="DM Sans"/>
                <a:cs typeface="DM Sans"/>
                <a:sym typeface="DM Sans"/>
              </a:rPr>
              <a:t>innovates</a:t>
            </a:r>
            <a:r>
              <a:rPr b="0" i="0" lang="es" sz="1300" u="none" cap="none" strike="noStrike">
                <a:solidFill>
                  <a:schemeClr val="dk1"/>
                </a:solidFill>
                <a:latin typeface="Arial"/>
                <a:ea typeface="Arial"/>
                <a:cs typeface="Arial"/>
                <a:sym typeface="Arial"/>
              </a:rPr>
              <a:t> </a:t>
            </a:r>
            <a:r>
              <a:rPr b="0" i="0" lang="es" sz="1300" u="none" cap="none" strike="noStrike">
                <a:solidFill>
                  <a:srgbClr val="000000"/>
                </a:solidFill>
                <a:latin typeface="Arial"/>
                <a:ea typeface="Arial"/>
                <a:cs typeface="Arial"/>
                <a:sym typeface="Arial"/>
              </a:rPr>
              <a:t>in different industries.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6"/>
          <p:cNvSpPr txBox="1"/>
          <p:nvPr/>
        </p:nvSpPr>
        <p:spPr>
          <a:xfrm>
            <a:off x="994300" y="441825"/>
            <a:ext cx="74937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Complete the dialogue. Use an appropriate form of the verb in brackets. Then read the dialogue to practise. </a:t>
            </a:r>
            <a:endParaRPr b="1" i="0" sz="1300" u="none" cap="none" strike="noStrike">
              <a:solidFill>
                <a:srgbClr val="FF0000"/>
              </a:solidFill>
              <a:latin typeface="DM Sans"/>
              <a:ea typeface="DM Sans"/>
              <a:cs typeface="DM Sans"/>
              <a:sym typeface="DM Sans"/>
            </a:endParaRPr>
          </a:p>
        </p:txBody>
      </p:sp>
      <p:grpSp>
        <p:nvGrpSpPr>
          <p:cNvPr id="631" name="Google Shape;631;p86"/>
          <p:cNvGrpSpPr/>
          <p:nvPr/>
        </p:nvGrpSpPr>
        <p:grpSpPr>
          <a:xfrm>
            <a:off x="551791" y="346554"/>
            <a:ext cx="532599" cy="533486"/>
            <a:chOff x="974706" y="2467173"/>
            <a:chExt cx="738900" cy="738900"/>
          </a:xfrm>
        </p:grpSpPr>
        <p:sp>
          <p:nvSpPr>
            <p:cNvPr id="632" name="Google Shape;632;p8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3" name="Google Shape;633;p8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34" name="Google Shape;634;p86"/>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86"/>
          <p:cNvSpPr txBox="1"/>
          <p:nvPr/>
        </p:nvSpPr>
        <p:spPr>
          <a:xfrm>
            <a:off x="476250" y="1130850"/>
            <a:ext cx="82983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Sam: </a:t>
            </a:r>
            <a:r>
              <a:rPr b="0" i="0" lang="es" sz="1200" u="none" cap="none" strike="noStrike">
                <a:solidFill>
                  <a:srgbClr val="000000"/>
                </a:solidFill>
                <a:latin typeface="Arial"/>
                <a:ea typeface="Arial"/>
                <a:cs typeface="Arial"/>
                <a:sym typeface="Arial"/>
              </a:rPr>
              <a:t>Hey everyone, this </a:t>
            </a:r>
            <a:r>
              <a:rPr b="0" i="0" lang="es" sz="1200" u="none" cap="none" strike="noStrike">
                <a:solidFill>
                  <a:schemeClr val="dk1"/>
                </a:solidFill>
                <a:latin typeface="Arial"/>
                <a:ea typeface="Arial"/>
                <a:cs typeface="Arial"/>
                <a:sym typeface="Arial"/>
              </a:rPr>
              <a:t>_________ (be) </a:t>
            </a:r>
            <a:r>
              <a:rPr b="0" i="0" lang="es" sz="1200" u="none" cap="none" strike="noStrike">
                <a:solidFill>
                  <a:srgbClr val="000000"/>
                </a:solidFill>
                <a:latin typeface="Arial"/>
                <a:ea typeface="Arial"/>
                <a:cs typeface="Arial"/>
                <a:sym typeface="Arial"/>
              </a:rPr>
              <a:t>our new colleague, Sarah. She __________ (work) as a software engineer.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Laura: </a:t>
            </a:r>
            <a:r>
              <a:rPr b="0" i="0" lang="es" sz="1200" u="none" cap="none" strike="noStrike">
                <a:solidFill>
                  <a:srgbClr val="000000"/>
                </a:solidFill>
                <a:latin typeface="Arial"/>
                <a:ea typeface="Arial"/>
                <a:cs typeface="Arial"/>
                <a:sym typeface="Arial"/>
              </a:rPr>
              <a:t>That's great! Welcome, Sarah. So, what programming languages do you know?</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Sarah: </a:t>
            </a:r>
            <a:r>
              <a:rPr b="0" i="0" lang="es" sz="1200" u="none" cap="none" strike="noStrike">
                <a:solidFill>
                  <a:srgbClr val="000000"/>
                </a:solidFill>
                <a:latin typeface="Arial"/>
                <a:ea typeface="Arial"/>
                <a:cs typeface="Arial"/>
                <a:sym typeface="Arial"/>
              </a:rPr>
              <a:t>Thank you! I __________ (specialize) in Java and Python. I also __________ (have) experience with C++.</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Tommy: </a:t>
            </a:r>
            <a:r>
              <a:rPr b="0" i="0" lang="es" sz="1200" u="none" cap="none" strike="noStrike">
                <a:solidFill>
                  <a:srgbClr val="000000"/>
                </a:solidFill>
                <a:latin typeface="Arial"/>
                <a:ea typeface="Arial"/>
                <a:cs typeface="Arial"/>
                <a:sym typeface="Arial"/>
              </a:rPr>
              <a:t>Excellent! We ________ (use) Java and Python a lot in our projects. It ____ (be) good to have your expertise.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Laura:</a:t>
            </a:r>
            <a:r>
              <a:rPr b="0" i="0" lang="es" sz="1200" u="none" cap="none" strike="noStrike">
                <a:solidFill>
                  <a:srgbClr val="000000"/>
                </a:solidFill>
                <a:latin typeface="Arial"/>
                <a:ea typeface="Arial"/>
                <a:cs typeface="Arial"/>
                <a:sym typeface="Arial"/>
              </a:rPr>
              <a:t> Sarah, can you tell us more about your background?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Sarah: </a:t>
            </a:r>
            <a:r>
              <a:rPr b="0" i="0" lang="es" sz="1200" u="none" cap="none" strike="noStrike">
                <a:solidFill>
                  <a:srgbClr val="000000"/>
                </a:solidFill>
                <a:latin typeface="Arial"/>
                <a:ea typeface="Arial"/>
                <a:cs typeface="Arial"/>
                <a:sym typeface="Arial"/>
              </a:rPr>
              <a:t>Sure! I graduated from UBA University with a degree in Computer Science. I ___ (be) passionate about technology.</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Arial"/>
                <a:ea typeface="Arial"/>
                <a:cs typeface="Arial"/>
                <a:sym typeface="Arial"/>
              </a:rPr>
              <a:t>Tommy:</a:t>
            </a:r>
            <a:r>
              <a:rPr b="0" i="0" lang="es" sz="1200" u="none" cap="none" strike="noStrike">
                <a:solidFill>
                  <a:schemeClr val="dk1"/>
                </a:solidFill>
                <a:latin typeface="Arial"/>
                <a:ea typeface="Arial"/>
                <a:cs typeface="Arial"/>
                <a:sym typeface="Arial"/>
              </a:rPr>
              <a:t> We</a:t>
            </a:r>
            <a:r>
              <a:rPr b="0" i="0" lang="es" sz="1200" u="none" cap="none" strike="noStrike">
                <a:solidFill>
                  <a:srgbClr val="000000"/>
                </a:solidFill>
                <a:latin typeface="Arial"/>
                <a:ea typeface="Arial"/>
                <a:cs typeface="Arial"/>
                <a:sym typeface="Arial"/>
              </a:rPr>
              <a:t> __________ (be) glad to have you on our team, Sarah.</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Sarah:</a:t>
            </a:r>
            <a:r>
              <a:rPr b="0" i="0" lang="es" sz="1200" u="none" cap="none" strike="noStrike">
                <a:solidFill>
                  <a:srgbClr val="000000"/>
                </a:solidFill>
                <a:latin typeface="Arial"/>
                <a:ea typeface="Arial"/>
                <a:cs typeface="Arial"/>
                <a:sym typeface="Arial"/>
              </a:rPr>
              <a:t> Thank you! I __________ (look) forward to working with all of you.</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7"/>
          <p:cNvSpPr txBox="1"/>
          <p:nvPr/>
        </p:nvSpPr>
        <p:spPr>
          <a:xfrm>
            <a:off x="994300" y="441825"/>
            <a:ext cx="74937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Complete the dialogue. Use an appropriate form of the verb in brackets. Then read the dialogue to practise. </a:t>
            </a:r>
            <a:r>
              <a:rPr b="1" i="0" lang="es" sz="1300" u="none" cap="none" strike="noStrike">
                <a:solidFill>
                  <a:srgbClr val="FF0000"/>
                </a:solidFill>
                <a:latin typeface="DM Sans"/>
                <a:ea typeface="DM Sans"/>
                <a:cs typeface="DM Sans"/>
                <a:sym typeface="DM Sans"/>
              </a:rPr>
              <a:t>(key</a:t>
            </a:r>
            <a:r>
              <a:rPr b="1" lang="es" sz="1300">
                <a:solidFill>
                  <a:srgbClr val="FF0000"/>
                </a:solidFill>
                <a:latin typeface="DM Sans"/>
                <a:ea typeface="DM Sans"/>
                <a:cs typeface="DM Sans"/>
                <a:sym typeface="DM Sans"/>
              </a:rPr>
              <a:t>)</a:t>
            </a:r>
            <a:endParaRPr b="1" i="0" sz="1300" u="none" cap="none" strike="noStrike">
              <a:solidFill>
                <a:srgbClr val="FF0000"/>
              </a:solidFill>
              <a:latin typeface="DM Sans"/>
              <a:ea typeface="DM Sans"/>
              <a:cs typeface="DM Sans"/>
              <a:sym typeface="DM Sans"/>
            </a:endParaRPr>
          </a:p>
        </p:txBody>
      </p:sp>
      <p:grpSp>
        <p:nvGrpSpPr>
          <p:cNvPr id="641" name="Google Shape;641;p87"/>
          <p:cNvGrpSpPr/>
          <p:nvPr/>
        </p:nvGrpSpPr>
        <p:grpSpPr>
          <a:xfrm>
            <a:off x="551791" y="346554"/>
            <a:ext cx="532599" cy="533486"/>
            <a:chOff x="974706" y="2467173"/>
            <a:chExt cx="738900" cy="738900"/>
          </a:xfrm>
        </p:grpSpPr>
        <p:sp>
          <p:nvSpPr>
            <p:cNvPr id="642" name="Google Shape;642;p8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8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44" name="Google Shape;644;p87"/>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7"/>
          <p:cNvSpPr txBox="1"/>
          <p:nvPr/>
        </p:nvSpPr>
        <p:spPr>
          <a:xfrm>
            <a:off x="476250" y="1260725"/>
            <a:ext cx="82983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Sam:</a:t>
            </a:r>
            <a:r>
              <a:rPr b="0" i="0" lang="es" sz="1200" u="none" cap="none" strike="noStrike">
                <a:solidFill>
                  <a:srgbClr val="000000"/>
                </a:solidFill>
                <a:latin typeface="Arial"/>
                <a:ea typeface="Arial"/>
                <a:cs typeface="Arial"/>
                <a:sym typeface="Arial"/>
              </a:rPr>
              <a:t> Hey everyone, this </a:t>
            </a:r>
            <a:r>
              <a:rPr b="1" i="0" lang="es" sz="1200" u="none" cap="none" strike="noStrike">
                <a:solidFill>
                  <a:schemeClr val="accent4"/>
                </a:solidFill>
                <a:latin typeface="DM Sans"/>
                <a:ea typeface="DM Sans"/>
                <a:cs typeface="DM Sans"/>
                <a:sym typeface="DM Sans"/>
              </a:rPr>
              <a:t>is</a:t>
            </a:r>
            <a:r>
              <a:rPr b="0" i="0" lang="es" sz="1200" u="none" cap="none" strike="noStrike">
                <a:solidFill>
                  <a:schemeClr val="dk1"/>
                </a:solidFill>
                <a:latin typeface="Arial"/>
                <a:ea typeface="Arial"/>
                <a:cs typeface="Arial"/>
                <a:sym typeface="Arial"/>
              </a:rPr>
              <a:t> </a:t>
            </a:r>
            <a:r>
              <a:rPr b="0" i="0" lang="es" sz="1200" u="none" cap="none" strike="noStrike">
                <a:solidFill>
                  <a:srgbClr val="000000"/>
                </a:solidFill>
                <a:latin typeface="Arial"/>
                <a:ea typeface="Arial"/>
                <a:cs typeface="Arial"/>
                <a:sym typeface="Arial"/>
              </a:rPr>
              <a:t>our new colleague, Sarah. She </a:t>
            </a:r>
            <a:r>
              <a:rPr b="1" i="0" lang="es" sz="1200" u="none" cap="none" strike="noStrike">
                <a:solidFill>
                  <a:schemeClr val="accent4"/>
                </a:solidFill>
                <a:latin typeface="DM Sans"/>
                <a:ea typeface="DM Sans"/>
                <a:cs typeface="DM Sans"/>
                <a:sym typeface="DM Sans"/>
              </a:rPr>
              <a:t>works</a:t>
            </a:r>
            <a:r>
              <a:rPr b="0" i="0" lang="es" sz="1200" u="none" cap="none" strike="noStrike">
                <a:solidFill>
                  <a:srgbClr val="000000"/>
                </a:solidFill>
                <a:latin typeface="Arial"/>
                <a:ea typeface="Arial"/>
                <a:cs typeface="Arial"/>
                <a:sym typeface="Arial"/>
              </a:rPr>
              <a:t> as a software engineer.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Laura: </a:t>
            </a:r>
            <a:r>
              <a:rPr b="0" i="0" lang="es" sz="1200" u="none" cap="none" strike="noStrike">
                <a:solidFill>
                  <a:srgbClr val="000000"/>
                </a:solidFill>
                <a:latin typeface="Arial"/>
                <a:ea typeface="Arial"/>
                <a:cs typeface="Arial"/>
                <a:sym typeface="Arial"/>
              </a:rPr>
              <a:t>That's great! Welcome, Sarah. So, what programming languages do you know?</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Sarah: </a:t>
            </a:r>
            <a:r>
              <a:rPr b="0" i="0" lang="es" sz="1200" u="none" cap="none" strike="noStrike">
                <a:solidFill>
                  <a:srgbClr val="000000"/>
                </a:solidFill>
                <a:latin typeface="Arial"/>
                <a:ea typeface="Arial"/>
                <a:cs typeface="Arial"/>
                <a:sym typeface="Arial"/>
              </a:rPr>
              <a:t>Thank you! I</a:t>
            </a:r>
            <a:r>
              <a:rPr b="1" i="0" lang="es" sz="1200" u="none" cap="none" strike="noStrike">
                <a:solidFill>
                  <a:schemeClr val="accent4"/>
                </a:solidFill>
                <a:latin typeface="DM Sans"/>
                <a:ea typeface="DM Sans"/>
                <a:cs typeface="DM Sans"/>
                <a:sym typeface="DM Sans"/>
              </a:rPr>
              <a:t> specialize</a:t>
            </a:r>
            <a:r>
              <a:rPr b="0" i="0" lang="es" sz="1200" u="none" cap="none" strike="noStrike">
                <a:solidFill>
                  <a:srgbClr val="000000"/>
                </a:solidFill>
                <a:latin typeface="Arial"/>
                <a:ea typeface="Arial"/>
                <a:cs typeface="Arial"/>
                <a:sym typeface="Arial"/>
              </a:rPr>
              <a:t> in Java and Python. I also </a:t>
            </a:r>
            <a:r>
              <a:rPr b="1" i="0" lang="es" sz="1200" u="none" cap="none" strike="noStrike">
                <a:solidFill>
                  <a:schemeClr val="accent4"/>
                </a:solidFill>
                <a:latin typeface="DM Sans"/>
                <a:ea typeface="DM Sans"/>
                <a:cs typeface="DM Sans"/>
                <a:sym typeface="DM Sans"/>
              </a:rPr>
              <a:t>have</a:t>
            </a:r>
            <a:r>
              <a:rPr b="0" i="0" lang="es" sz="1200" u="none" cap="none" strike="noStrike">
                <a:solidFill>
                  <a:srgbClr val="000000"/>
                </a:solidFill>
                <a:latin typeface="Arial"/>
                <a:ea typeface="Arial"/>
                <a:cs typeface="Arial"/>
                <a:sym typeface="Arial"/>
              </a:rPr>
              <a:t> experience with C++.</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Tommy: </a:t>
            </a:r>
            <a:r>
              <a:rPr b="0" i="0" lang="es" sz="1200" u="none" cap="none" strike="noStrike">
                <a:solidFill>
                  <a:srgbClr val="000000"/>
                </a:solidFill>
                <a:latin typeface="Arial"/>
                <a:ea typeface="Arial"/>
                <a:cs typeface="Arial"/>
                <a:sym typeface="Arial"/>
              </a:rPr>
              <a:t>Excellent! We </a:t>
            </a:r>
            <a:r>
              <a:rPr b="1" i="0" lang="es" sz="1200" u="none" cap="none" strike="noStrike">
                <a:solidFill>
                  <a:schemeClr val="accent4"/>
                </a:solidFill>
                <a:latin typeface="DM Sans"/>
                <a:ea typeface="DM Sans"/>
                <a:cs typeface="DM Sans"/>
                <a:sym typeface="DM Sans"/>
              </a:rPr>
              <a:t>use</a:t>
            </a:r>
            <a:r>
              <a:rPr b="0" i="0" lang="es" sz="1200" u="none" cap="none" strike="noStrike">
                <a:solidFill>
                  <a:srgbClr val="000000"/>
                </a:solidFill>
                <a:latin typeface="Arial"/>
                <a:ea typeface="Arial"/>
                <a:cs typeface="Arial"/>
                <a:sym typeface="Arial"/>
              </a:rPr>
              <a:t> Java and Python a lot in our projects. It </a:t>
            </a:r>
            <a:r>
              <a:rPr b="1" i="0" lang="es" sz="1200" u="none" cap="none" strike="noStrike">
                <a:solidFill>
                  <a:schemeClr val="accent4"/>
                </a:solidFill>
                <a:latin typeface="DM Sans"/>
                <a:ea typeface="DM Sans"/>
                <a:cs typeface="DM Sans"/>
                <a:sym typeface="DM Sans"/>
              </a:rPr>
              <a:t>is/’s</a:t>
            </a:r>
            <a:r>
              <a:rPr b="0" i="0" lang="es" sz="1200" u="none" cap="none" strike="noStrike">
                <a:solidFill>
                  <a:srgbClr val="000000"/>
                </a:solidFill>
                <a:latin typeface="Arial"/>
                <a:ea typeface="Arial"/>
                <a:cs typeface="Arial"/>
                <a:sym typeface="Arial"/>
              </a:rPr>
              <a:t> good to have your expertise.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Laura: </a:t>
            </a:r>
            <a:r>
              <a:rPr b="0" i="0" lang="es" sz="1200" u="none" cap="none" strike="noStrike">
                <a:solidFill>
                  <a:srgbClr val="000000"/>
                </a:solidFill>
                <a:latin typeface="Arial"/>
                <a:ea typeface="Arial"/>
                <a:cs typeface="Arial"/>
                <a:sym typeface="Arial"/>
              </a:rPr>
              <a:t>Sarah, can you tell us more about your background?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Sarah:</a:t>
            </a:r>
            <a:r>
              <a:rPr b="0" i="0" lang="es" sz="1200" u="none" cap="none" strike="noStrike">
                <a:solidFill>
                  <a:srgbClr val="000000"/>
                </a:solidFill>
                <a:latin typeface="Arial"/>
                <a:ea typeface="Arial"/>
                <a:cs typeface="Arial"/>
                <a:sym typeface="Arial"/>
              </a:rPr>
              <a:t> Sure! I graduated from UBA University with a degree in Computer Science. I </a:t>
            </a:r>
            <a:r>
              <a:rPr b="1" i="0" lang="es" sz="1200" u="none" cap="none" strike="noStrike">
                <a:solidFill>
                  <a:schemeClr val="accent4"/>
                </a:solidFill>
                <a:latin typeface="DM Sans"/>
                <a:ea typeface="DM Sans"/>
                <a:cs typeface="DM Sans"/>
                <a:sym typeface="DM Sans"/>
              </a:rPr>
              <a:t>am/‘m</a:t>
            </a:r>
            <a:r>
              <a:rPr b="0" i="0" lang="es" sz="1200" u="none" cap="none" strike="noStrike">
                <a:solidFill>
                  <a:srgbClr val="000000"/>
                </a:solidFill>
                <a:latin typeface="Arial"/>
                <a:ea typeface="Arial"/>
                <a:cs typeface="Arial"/>
                <a:sym typeface="Arial"/>
              </a:rPr>
              <a:t> passionate about technology.</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Arial"/>
                <a:ea typeface="Arial"/>
                <a:cs typeface="Arial"/>
                <a:sym typeface="Arial"/>
              </a:rPr>
              <a:t>Tommy: </a:t>
            </a:r>
            <a:r>
              <a:rPr b="0" i="0" lang="es" sz="1200" u="none" cap="none" strike="noStrike">
                <a:solidFill>
                  <a:schemeClr val="dk1"/>
                </a:solidFill>
                <a:latin typeface="Arial"/>
                <a:ea typeface="Arial"/>
                <a:cs typeface="Arial"/>
                <a:sym typeface="Arial"/>
              </a:rPr>
              <a:t>We</a:t>
            </a:r>
            <a:r>
              <a:rPr b="1" i="0" lang="es" sz="1200" u="none" cap="none" strike="noStrike">
                <a:solidFill>
                  <a:schemeClr val="accent4"/>
                </a:solidFill>
                <a:latin typeface="DM Sans"/>
                <a:ea typeface="DM Sans"/>
                <a:cs typeface="DM Sans"/>
                <a:sym typeface="DM Sans"/>
              </a:rPr>
              <a:t> are/’re</a:t>
            </a:r>
            <a:r>
              <a:rPr b="0" i="0" lang="es" sz="1200" u="none" cap="none" strike="noStrike">
                <a:solidFill>
                  <a:srgbClr val="000000"/>
                </a:solidFill>
                <a:latin typeface="Arial"/>
                <a:ea typeface="Arial"/>
                <a:cs typeface="Arial"/>
                <a:sym typeface="Arial"/>
              </a:rPr>
              <a:t> glad to have you on our team, Sarah.</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Arial"/>
                <a:ea typeface="Arial"/>
                <a:cs typeface="Arial"/>
                <a:sym typeface="Arial"/>
              </a:rPr>
              <a:t>Sarah:</a:t>
            </a:r>
            <a:r>
              <a:rPr b="0" i="0" lang="es" sz="1200" u="none" cap="none" strike="noStrike">
                <a:solidFill>
                  <a:srgbClr val="000000"/>
                </a:solidFill>
                <a:latin typeface="Arial"/>
                <a:ea typeface="Arial"/>
                <a:cs typeface="Arial"/>
                <a:sym typeface="Arial"/>
              </a:rPr>
              <a:t> Thank you! I </a:t>
            </a:r>
            <a:r>
              <a:rPr b="1" i="0" lang="es" sz="1200" u="none" cap="none" strike="noStrike">
                <a:solidFill>
                  <a:schemeClr val="accent4"/>
                </a:solidFill>
                <a:latin typeface="DM Sans"/>
                <a:ea typeface="DM Sans"/>
                <a:cs typeface="DM Sans"/>
                <a:sym typeface="DM Sans"/>
              </a:rPr>
              <a:t>look</a:t>
            </a:r>
            <a:r>
              <a:rPr b="0" i="0" lang="es" sz="1200" u="none" cap="none" strike="noStrike">
                <a:solidFill>
                  <a:srgbClr val="000000"/>
                </a:solidFill>
                <a:latin typeface="Arial"/>
                <a:ea typeface="Arial"/>
                <a:cs typeface="Arial"/>
                <a:sym typeface="Arial"/>
              </a:rPr>
              <a:t> forward to working with all of you.</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8"/>
          <p:cNvSpPr txBox="1"/>
          <p:nvPr/>
        </p:nvSpPr>
        <p:spPr>
          <a:xfrm>
            <a:off x="994300" y="441825"/>
            <a:ext cx="74937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Underline uses of the simple present (affirmative) in the text below. Then use it as a model to create a similar text and introduce a colleague you know.  </a:t>
            </a:r>
            <a:endParaRPr b="1" i="0" sz="1300" u="none" cap="none" strike="noStrike">
              <a:solidFill>
                <a:srgbClr val="FF0000"/>
              </a:solidFill>
              <a:latin typeface="DM Sans"/>
              <a:ea typeface="DM Sans"/>
              <a:cs typeface="DM Sans"/>
              <a:sym typeface="DM Sans"/>
            </a:endParaRPr>
          </a:p>
        </p:txBody>
      </p:sp>
      <p:grpSp>
        <p:nvGrpSpPr>
          <p:cNvPr id="651" name="Google Shape;651;p88"/>
          <p:cNvGrpSpPr/>
          <p:nvPr/>
        </p:nvGrpSpPr>
        <p:grpSpPr>
          <a:xfrm>
            <a:off x="551791" y="346554"/>
            <a:ext cx="532599" cy="533486"/>
            <a:chOff x="974706" y="2467173"/>
            <a:chExt cx="738900" cy="738900"/>
          </a:xfrm>
        </p:grpSpPr>
        <p:sp>
          <p:nvSpPr>
            <p:cNvPr id="652" name="Google Shape;652;p8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8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54" name="Google Shape;654;p88"/>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8"/>
          <p:cNvSpPr txBox="1"/>
          <p:nvPr/>
        </p:nvSpPr>
        <p:spPr>
          <a:xfrm>
            <a:off x="476250" y="916525"/>
            <a:ext cx="82983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a:t>
            </a:r>
            <a:r>
              <a:rPr b="0" i="0" lang="es" sz="1100" u="none" cap="none" strike="noStrike">
                <a:solidFill>
                  <a:srgbClr val="000000"/>
                </a:solidFill>
                <a:latin typeface="Arial"/>
                <a:ea typeface="Arial"/>
                <a:cs typeface="Arial"/>
                <a:sym typeface="Arial"/>
              </a:rPr>
              <a:t> Hello, everyone! I'd like to introduce you to our new colleague, Anna. She works as a UX Writer.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 </a:t>
            </a:r>
            <a:r>
              <a:rPr b="0" i="0" lang="es" sz="1100" u="none" cap="none" strike="noStrike">
                <a:solidFill>
                  <a:srgbClr val="000000"/>
                </a:solidFill>
                <a:latin typeface="Arial"/>
                <a:ea typeface="Arial"/>
                <a:cs typeface="Arial"/>
                <a:sym typeface="Arial"/>
              </a:rPr>
              <a:t>Hi, everyone! Nice to meet you all.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Anna, can you tell us a bit about your role as a UX Writer? What kind of content do you create?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a:t>
            </a:r>
            <a:r>
              <a:rPr b="0" i="0" lang="es" sz="1100" u="none" cap="none" strike="noStrike">
                <a:solidFill>
                  <a:srgbClr val="000000"/>
                </a:solidFill>
                <a:latin typeface="Arial"/>
                <a:ea typeface="Arial"/>
                <a:cs typeface="Arial"/>
                <a:sym typeface="Arial"/>
              </a:rPr>
              <a:t> Sure! As a UX Writer, I create clear and concise text for user interfaces. I write error messages, button labels, and tooltips.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That sounds interesting. Where did you study UX writing?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a:t>
            </a:r>
            <a:r>
              <a:rPr b="0" i="0" lang="es" sz="1100" u="none" cap="none" strike="noStrike">
                <a:solidFill>
                  <a:srgbClr val="000000"/>
                </a:solidFill>
                <a:latin typeface="Arial"/>
                <a:ea typeface="Arial"/>
                <a:cs typeface="Arial"/>
                <a:sym typeface="Arial"/>
              </a:rPr>
              <a:t> I studied Technical Communication and Design at CEU University in San Pablo.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That's great! What tools or software do you use as a UX Writer?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 </a:t>
            </a:r>
            <a:r>
              <a:rPr b="0" i="0" lang="es" sz="1100" u="none" cap="none" strike="noStrike">
                <a:solidFill>
                  <a:srgbClr val="000000"/>
                </a:solidFill>
                <a:latin typeface="Arial"/>
                <a:ea typeface="Arial"/>
                <a:cs typeface="Arial"/>
                <a:sym typeface="Arial"/>
              </a:rPr>
              <a:t>I work with design and prototyping tools like Sketch and Figma. I also use content management systems to integrate the text into the interface.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Great! We're excited to have you on board, Anna. Is there anything else you would like to share with the team?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a:t>
            </a:r>
            <a:r>
              <a:rPr b="0" i="0" lang="es" sz="1100" u="none" cap="none" strike="noStrike">
                <a:solidFill>
                  <a:srgbClr val="000000"/>
                </a:solidFill>
                <a:latin typeface="Arial"/>
                <a:ea typeface="Arial"/>
                <a:cs typeface="Arial"/>
                <a:sym typeface="Arial"/>
              </a:rPr>
              <a:t> Thank you for the warm welcome. I'm passionate about creating meaningful user experiences and collaborating with cross-functional teams. I'm looking forward to working with all of you.</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Part I -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Getting started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9"/>
          <p:cNvSpPr txBox="1"/>
          <p:nvPr/>
        </p:nvSpPr>
        <p:spPr>
          <a:xfrm>
            <a:off x="994300" y="441825"/>
            <a:ext cx="74937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Underline uses of the simple present (affirmative) in the text below. Then use it as a model to create a similar text and introduce a colleague you know.  </a:t>
            </a:r>
            <a:r>
              <a:rPr b="1" i="0" lang="es" sz="1300" u="none" cap="none" strike="noStrike">
                <a:solidFill>
                  <a:srgbClr val="FF0000"/>
                </a:solidFill>
                <a:latin typeface="DM Sans"/>
                <a:ea typeface="DM Sans"/>
                <a:cs typeface="DM Sans"/>
                <a:sym typeface="DM Sans"/>
              </a:rPr>
              <a:t>(key)</a:t>
            </a:r>
            <a:endParaRPr b="1" i="0" sz="1300" u="none" cap="none" strike="noStrike">
              <a:solidFill>
                <a:srgbClr val="FF0000"/>
              </a:solidFill>
              <a:latin typeface="DM Sans"/>
              <a:ea typeface="DM Sans"/>
              <a:cs typeface="DM Sans"/>
              <a:sym typeface="DM Sans"/>
            </a:endParaRPr>
          </a:p>
        </p:txBody>
      </p:sp>
      <p:grpSp>
        <p:nvGrpSpPr>
          <p:cNvPr id="661" name="Google Shape;661;p89"/>
          <p:cNvGrpSpPr/>
          <p:nvPr/>
        </p:nvGrpSpPr>
        <p:grpSpPr>
          <a:xfrm>
            <a:off x="551791" y="346554"/>
            <a:ext cx="532599" cy="533486"/>
            <a:chOff x="974706" y="2467173"/>
            <a:chExt cx="738900" cy="738900"/>
          </a:xfrm>
        </p:grpSpPr>
        <p:sp>
          <p:nvSpPr>
            <p:cNvPr id="662" name="Google Shape;662;p8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p8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64" name="Google Shape;664;p89"/>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9"/>
          <p:cNvSpPr txBox="1"/>
          <p:nvPr/>
        </p:nvSpPr>
        <p:spPr>
          <a:xfrm>
            <a:off x="476250" y="986625"/>
            <a:ext cx="82983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a:t>
            </a:r>
            <a:r>
              <a:rPr b="0" i="0" lang="es" sz="1100" u="none" cap="none" strike="noStrike">
                <a:solidFill>
                  <a:srgbClr val="000000"/>
                </a:solidFill>
                <a:latin typeface="Arial"/>
                <a:ea typeface="Arial"/>
                <a:cs typeface="Arial"/>
                <a:sym typeface="Arial"/>
              </a:rPr>
              <a:t> Hello, everyone! I'd like to introduce you to our new colleague, Anna. She </a:t>
            </a:r>
            <a:r>
              <a:rPr b="0" i="0" lang="es" sz="1100" u="sng" cap="none" strike="noStrike">
                <a:solidFill>
                  <a:srgbClr val="000000"/>
                </a:solidFill>
                <a:latin typeface="Arial"/>
                <a:ea typeface="Arial"/>
                <a:cs typeface="Arial"/>
                <a:sym typeface="Arial"/>
              </a:rPr>
              <a:t>works</a:t>
            </a:r>
            <a:r>
              <a:rPr b="0" i="0" lang="es" sz="1100" u="none" cap="none" strike="noStrike">
                <a:solidFill>
                  <a:srgbClr val="000000"/>
                </a:solidFill>
                <a:latin typeface="Arial"/>
                <a:ea typeface="Arial"/>
                <a:cs typeface="Arial"/>
                <a:sym typeface="Arial"/>
              </a:rPr>
              <a:t> as a UX Writer.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 </a:t>
            </a:r>
            <a:r>
              <a:rPr b="0" i="0" lang="es" sz="1100" u="none" cap="none" strike="noStrike">
                <a:solidFill>
                  <a:srgbClr val="000000"/>
                </a:solidFill>
                <a:latin typeface="Arial"/>
                <a:ea typeface="Arial"/>
                <a:cs typeface="Arial"/>
                <a:sym typeface="Arial"/>
              </a:rPr>
              <a:t>Hi, everyone! Nice to meet you all.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Anna, can you tell us a bit about your role as a UX Writer? What kind of content do you create?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a:t>
            </a:r>
            <a:r>
              <a:rPr b="0" i="0" lang="es" sz="1100" u="none" cap="none" strike="noStrike">
                <a:solidFill>
                  <a:srgbClr val="000000"/>
                </a:solidFill>
                <a:latin typeface="Arial"/>
                <a:ea typeface="Arial"/>
                <a:cs typeface="Arial"/>
                <a:sym typeface="Arial"/>
              </a:rPr>
              <a:t> Sure! As a UX Writer, I </a:t>
            </a:r>
            <a:r>
              <a:rPr b="0" i="0" lang="es" sz="1100" u="sng" cap="none" strike="noStrike">
                <a:solidFill>
                  <a:srgbClr val="000000"/>
                </a:solidFill>
                <a:latin typeface="Arial"/>
                <a:ea typeface="Arial"/>
                <a:cs typeface="Arial"/>
                <a:sym typeface="Arial"/>
              </a:rPr>
              <a:t>create</a:t>
            </a:r>
            <a:r>
              <a:rPr b="0" i="0" lang="es" sz="1100" u="none" cap="none" strike="noStrike">
                <a:solidFill>
                  <a:srgbClr val="000000"/>
                </a:solidFill>
                <a:latin typeface="Arial"/>
                <a:ea typeface="Arial"/>
                <a:cs typeface="Arial"/>
                <a:sym typeface="Arial"/>
              </a:rPr>
              <a:t> clear and concise text for user interfaces. I </a:t>
            </a:r>
            <a:r>
              <a:rPr b="0" i="0" lang="es" sz="1100" u="sng" cap="none" strike="noStrike">
                <a:solidFill>
                  <a:srgbClr val="000000"/>
                </a:solidFill>
                <a:latin typeface="Arial"/>
                <a:ea typeface="Arial"/>
                <a:cs typeface="Arial"/>
                <a:sym typeface="Arial"/>
              </a:rPr>
              <a:t>write</a:t>
            </a:r>
            <a:r>
              <a:rPr b="0" i="0" lang="es" sz="1100" u="none" cap="none" strike="noStrike">
                <a:solidFill>
                  <a:srgbClr val="000000"/>
                </a:solidFill>
                <a:latin typeface="Arial"/>
                <a:ea typeface="Arial"/>
                <a:cs typeface="Arial"/>
                <a:sym typeface="Arial"/>
              </a:rPr>
              <a:t> error messages, button labels, and tooltips.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That </a:t>
            </a:r>
            <a:r>
              <a:rPr b="0" i="0" lang="es" sz="1100" u="sng" cap="none" strike="noStrike">
                <a:solidFill>
                  <a:srgbClr val="000000"/>
                </a:solidFill>
                <a:latin typeface="Arial"/>
                <a:ea typeface="Arial"/>
                <a:cs typeface="Arial"/>
                <a:sym typeface="Arial"/>
              </a:rPr>
              <a:t>sounds</a:t>
            </a:r>
            <a:r>
              <a:rPr b="0" i="0" lang="es" sz="1100" u="none" cap="none" strike="noStrike">
                <a:solidFill>
                  <a:srgbClr val="000000"/>
                </a:solidFill>
                <a:latin typeface="Arial"/>
                <a:ea typeface="Arial"/>
                <a:cs typeface="Arial"/>
                <a:sym typeface="Arial"/>
              </a:rPr>
              <a:t> interesting. Where did you study UX writing?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a:t>
            </a:r>
            <a:r>
              <a:rPr b="0" i="0" lang="es" sz="1100" u="none" cap="none" strike="noStrike">
                <a:solidFill>
                  <a:srgbClr val="000000"/>
                </a:solidFill>
                <a:latin typeface="Arial"/>
                <a:ea typeface="Arial"/>
                <a:cs typeface="Arial"/>
                <a:sym typeface="Arial"/>
              </a:rPr>
              <a:t> I studied Technical Communication and Design at CEU University in San Pablo.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That's great! What tools or software do you use as a UX Writer?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 </a:t>
            </a:r>
            <a:r>
              <a:rPr b="0" i="0" lang="es" sz="1100" u="none" cap="none" strike="noStrike">
                <a:solidFill>
                  <a:srgbClr val="000000"/>
                </a:solidFill>
                <a:latin typeface="Arial"/>
                <a:ea typeface="Arial"/>
                <a:cs typeface="Arial"/>
                <a:sym typeface="Arial"/>
              </a:rPr>
              <a:t>I </a:t>
            </a:r>
            <a:r>
              <a:rPr b="0" i="0" lang="es" sz="1100" u="sng" cap="none" strike="noStrike">
                <a:solidFill>
                  <a:srgbClr val="000000"/>
                </a:solidFill>
                <a:latin typeface="Arial"/>
                <a:ea typeface="Arial"/>
                <a:cs typeface="Arial"/>
                <a:sym typeface="Arial"/>
              </a:rPr>
              <a:t>work</a:t>
            </a:r>
            <a:r>
              <a:rPr b="0" i="0" lang="es" sz="1100" u="none" cap="none" strike="noStrike">
                <a:solidFill>
                  <a:srgbClr val="000000"/>
                </a:solidFill>
                <a:latin typeface="Arial"/>
                <a:ea typeface="Arial"/>
                <a:cs typeface="Arial"/>
                <a:sym typeface="Arial"/>
              </a:rPr>
              <a:t> with design and prototyping tools like Sketch and Figma. I also </a:t>
            </a:r>
            <a:r>
              <a:rPr b="0" i="0" lang="es" sz="1100" u="sng" cap="none" strike="noStrike">
                <a:solidFill>
                  <a:srgbClr val="000000"/>
                </a:solidFill>
                <a:latin typeface="Arial"/>
                <a:ea typeface="Arial"/>
                <a:cs typeface="Arial"/>
                <a:sym typeface="Arial"/>
              </a:rPr>
              <a:t>use</a:t>
            </a:r>
            <a:r>
              <a:rPr b="0" i="0" lang="es" sz="1100" u="none" cap="none" strike="noStrike">
                <a:solidFill>
                  <a:srgbClr val="000000"/>
                </a:solidFill>
                <a:latin typeface="Arial"/>
                <a:ea typeface="Arial"/>
                <a:cs typeface="Arial"/>
                <a:sym typeface="Arial"/>
              </a:rPr>
              <a:t> content management systems to integrate the text into the interface.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Introducer: </a:t>
            </a:r>
            <a:r>
              <a:rPr b="0" i="0" lang="es" sz="1100" u="none" cap="none" strike="noStrike">
                <a:solidFill>
                  <a:srgbClr val="000000"/>
                </a:solidFill>
                <a:latin typeface="Arial"/>
                <a:ea typeface="Arial"/>
                <a:cs typeface="Arial"/>
                <a:sym typeface="Arial"/>
              </a:rPr>
              <a:t>Great! We</a:t>
            </a:r>
            <a:r>
              <a:rPr b="0" i="0" lang="es" sz="1100" u="sng" cap="none" strike="noStrike">
                <a:solidFill>
                  <a:srgbClr val="000000"/>
                </a:solidFill>
                <a:latin typeface="Arial"/>
                <a:ea typeface="Arial"/>
                <a:cs typeface="Arial"/>
                <a:sym typeface="Arial"/>
              </a:rPr>
              <a:t>'re</a:t>
            </a:r>
            <a:r>
              <a:rPr b="0" i="0" lang="es" sz="1100" u="none" cap="none" strike="noStrike">
                <a:solidFill>
                  <a:srgbClr val="000000"/>
                </a:solidFill>
                <a:latin typeface="Arial"/>
                <a:ea typeface="Arial"/>
                <a:cs typeface="Arial"/>
                <a:sym typeface="Arial"/>
              </a:rPr>
              <a:t> excited to have you on board, Anna. Is there anything else you would like to share with the team?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Anna:</a:t>
            </a:r>
            <a:r>
              <a:rPr b="0" i="0" lang="es" sz="1100" u="none" cap="none" strike="noStrike">
                <a:solidFill>
                  <a:srgbClr val="000000"/>
                </a:solidFill>
                <a:latin typeface="Arial"/>
                <a:ea typeface="Arial"/>
                <a:cs typeface="Arial"/>
                <a:sym typeface="Arial"/>
              </a:rPr>
              <a:t> Thank you for the warm welcome. I</a:t>
            </a:r>
            <a:r>
              <a:rPr b="0" i="0" lang="es" sz="1100" u="sng" cap="none" strike="noStrike">
                <a:solidFill>
                  <a:srgbClr val="000000"/>
                </a:solidFill>
                <a:latin typeface="Arial"/>
                <a:ea typeface="Arial"/>
                <a:cs typeface="Arial"/>
                <a:sym typeface="Arial"/>
              </a:rPr>
              <a:t>'m</a:t>
            </a:r>
            <a:r>
              <a:rPr b="0" i="0" lang="es" sz="1100" u="none" cap="none" strike="noStrike">
                <a:solidFill>
                  <a:srgbClr val="000000"/>
                </a:solidFill>
                <a:latin typeface="Arial"/>
                <a:ea typeface="Arial"/>
                <a:cs typeface="Arial"/>
                <a:sym typeface="Arial"/>
              </a:rPr>
              <a:t> passionate about creating meaningful user experiences and collaborating with cross-functional teams. I </a:t>
            </a:r>
            <a:r>
              <a:rPr b="0" i="0" lang="es" sz="1100" u="sng" cap="none" strike="noStrike">
                <a:solidFill>
                  <a:srgbClr val="000000"/>
                </a:solidFill>
                <a:latin typeface="Arial"/>
                <a:ea typeface="Arial"/>
                <a:cs typeface="Arial"/>
                <a:sym typeface="Arial"/>
              </a:rPr>
              <a:t>look</a:t>
            </a:r>
            <a:r>
              <a:rPr b="0" i="0" lang="es" sz="1100" u="none" cap="none" strike="noStrike">
                <a:solidFill>
                  <a:srgbClr val="000000"/>
                </a:solidFill>
                <a:latin typeface="Arial"/>
                <a:ea typeface="Arial"/>
                <a:cs typeface="Arial"/>
                <a:sym typeface="Arial"/>
              </a:rPr>
              <a:t> forward to working with all of you.</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0"/>
          <p:cNvSpPr txBox="1"/>
          <p:nvPr/>
        </p:nvSpPr>
        <p:spPr>
          <a:xfrm>
            <a:off x="2382900" y="2171550"/>
            <a:ext cx="4378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See you next class!</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grpSp>
        <p:nvGrpSpPr>
          <p:cNvPr id="675" name="Google Shape;675;p91"/>
          <p:cNvGrpSpPr/>
          <p:nvPr/>
        </p:nvGrpSpPr>
        <p:grpSpPr>
          <a:xfrm>
            <a:off x="2172088" y="1852650"/>
            <a:ext cx="197100" cy="197100"/>
            <a:chOff x="2172088" y="1852650"/>
            <a:chExt cx="197100" cy="197100"/>
          </a:xfrm>
        </p:grpSpPr>
        <p:sp>
          <p:nvSpPr>
            <p:cNvPr id="676" name="Google Shape;676;p9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9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 name="Google Shape;678;p91"/>
          <p:cNvGrpSpPr/>
          <p:nvPr/>
        </p:nvGrpSpPr>
        <p:grpSpPr>
          <a:xfrm>
            <a:off x="2172088" y="2455775"/>
            <a:ext cx="197100" cy="197100"/>
            <a:chOff x="2172088" y="2455775"/>
            <a:chExt cx="197100" cy="197100"/>
          </a:xfrm>
        </p:grpSpPr>
        <p:sp>
          <p:nvSpPr>
            <p:cNvPr id="679" name="Google Shape;679;p9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9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1" name="Google Shape;681;p91"/>
          <p:cNvCxnSpPr>
            <a:endCxn id="679"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682" name="Google Shape;682;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Today’s agenda - checkout</a:t>
            </a:r>
            <a:endParaRPr b="1" i="0" sz="4000" u="none" cap="none" strike="noStrike">
              <a:solidFill>
                <a:schemeClr val="dk1"/>
              </a:solidFill>
              <a:latin typeface="DM Sans"/>
              <a:ea typeface="DM Sans"/>
              <a:cs typeface="DM Sans"/>
              <a:sym typeface="DM Sans"/>
            </a:endParaRPr>
          </a:p>
        </p:txBody>
      </p:sp>
      <p:sp>
        <p:nvSpPr>
          <p:cNvPr id="683" name="Google Shape;683;p91"/>
          <p:cNvSpPr txBox="1"/>
          <p:nvPr/>
        </p:nvSpPr>
        <p:spPr>
          <a:xfrm>
            <a:off x="2690573" y="1731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We discussed </a:t>
            </a:r>
            <a:r>
              <a:rPr b="0" i="0" lang="es" sz="1350" u="none" cap="none" strike="noStrike">
                <a:solidFill>
                  <a:schemeClr val="dk1"/>
                </a:solidFill>
                <a:latin typeface="DM Sans"/>
                <a:ea typeface="DM Sans"/>
                <a:cs typeface="DM Sans"/>
                <a:sym typeface="DM Sans"/>
              </a:rPr>
              <a:t>characteristics of innovators (individual + whole class)</a:t>
            </a:r>
            <a:endParaRPr b="0" i="0" sz="1350" u="none" cap="none" strike="noStrike">
              <a:solidFill>
                <a:schemeClr val="dk1"/>
              </a:solidFill>
              <a:latin typeface="DM Sans"/>
              <a:ea typeface="DM Sans"/>
              <a:cs typeface="DM Sans"/>
              <a:sym typeface="DM Sans"/>
            </a:endParaRPr>
          </a:p>
        </p:txBody>
      </p:sp>
      <p:sp>
        <p:nvSpPr>
          <p:cNvPr id="684" name="Google Shape;684;p91"/>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We listened to </a:t>
            </a:r>
            <a:r>
              <a:rPr b="0" i="0" lang="es" sz="1350" u="none" cap="none" strike="noStrike">
                <a:solidFill>
                  <a:schemeClr val="dk1"/>
                </a:solidFill>
                <a:latin typeface="DM Sans"/>
                <a:ea typeface="DM Sans"/>
                <a:cs typeface="DM Sans"/>
                <a:sym typeface="DM Sans"/>
              </a:rPr>
              <a:t>an extract and </a:t>
            </a:r>
            <a:r>
              <a:rPr b="1" i="0" lang="es" sz="1350" u="none" cap="none" strike="noStrike">
                <a:solidFill>
                  <a:schemeClr val="dk1"/>
                </a:solidFill>
                <a:latin typeface="DM Sans"/>
                <a:ea typeface="DM Sans"/>
                <a:cs typeface="DM Sans"/>
                <a:sym typeface="DM Sans"/>
              </a:rPr>
              <a:t>watched</a:t>
            </a:r>
            <a:r>
              <a:rPr b="0" i="0" lang="es" sz="1350" u="none" cap="none" strike="noStrike">
                <a:solidFill>
                  <a:schemeClr val="dk1"/>
                </a:solidFill>
                <a:latin typeface="DM Sans"/>
                <a:ea typeface="DM Sans"/>
                <a:cs typeface="DM Sans"/>
                <a:sym typeface="DM Sans"/>
              </a:rPr>
              <a:t> a video about innovators (pair work + whole class)</a:t>
            </a:r>
            <a:endParaRPr b="0" i="0" sz="1350" u="none" cap="none" strike="noStrike">
              <a:solidFill>
                <a:schemeClr val="dk1"/>
              </a:solidFill>
              <a:latin typeface="DM Sans"/>
              <a:ea typeface="DM Sans"/>
              <a:cs typeface="DM Sans"/>
              <a:sym typeface="DM Sans"/>
            </a:endParaRPr>
          </a:p>
        </p:txBody>
      </p:sp>
      <p:grpSp>
        <p:nvGrpSpPr>
          <p:cNvPr id="685" name="Google Shape;685;p91"/>
          <p:cNvGrpSpPr/>
          <p:nvPr/>
        </p:nvGrpSpPr>
        <p:grpSpPr>
          <a:xfrm>
            <a:off x="2172088" y="3082350"/>
            <a:ext cx="197100" cy="197100"/>
            <a:chOff x="2172088" y="3058775"/>
            <a:chExt cx="197100" cy="197100"/>
          </a:xfrm>
        </p:grpSpPr>
        <p:sp>
          <p:nvSpPr>
            <p:cNvPr id="686" name="Google Shape;686;p9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9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8" name="Google Shape;688;p91"/>
          <p:cNvCxnSpPr>
            <a:endCxn id="686"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689" name="Google Shape;689;p91"/>
          <p:cNvGrpSpPr/>
          <p:nvPr/>
        </p:nvGrpSpPr>
        <p:grpSpPr>
          <a:xfrm>
            <a:off x="2172088" y="3685475"/>
            <a:ext cx="197100" cy="197100"/>
            <a:chOff x="2172088" y="3661775"/>
            <a:chExt cx="197100" cy="197100"/>
          </a:xfrm>
        </p:grpSpPr>
        <p:sp>
          <p:nvSpPr>
            <p:cNvPr id="690" name="Google Shape;690;p9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9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92" name="Google Shape;692;p91"/>
          <p:cNvCxnSpPr>
            <a:endCxn id="690"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693" name="Google Shape;693;p91"/>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We identified </a:t>
            </a:r>
            <a:r>
              <a:rPr b="0" i="0" lang="es" sz="1350" u="none" cap="none" strike="noStrike">
                <a:solidFill>
                  <a:schemeClr val="dk1"/>
                </a:solidFill>
                <a:latin typeface="DM Sans"/>
                <a:ea typeface="DM Sans"/>
                <a:cs typeface="DM Sans"/>
                <a:sym typeface="DM Sans"/>
              </a:rPr>
              <a:t>useful phrases and structures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(whole class)</a:t>
            </a:r>
            <a:endParaRPr b="0" i="0" sz="1350" u="none" cap="none" strike="noStrike">
              <a:solidFill>
                <a:schemeClr val="dk1"/>
              </a:solidFill>
              <a:latin typeface="DM Sans"/>
              <a:ea typeface="DM Sans"/>
              <a:cs typeface="DM Sans"/>
              <a:sym typeface="DM Sans"/>
            </a:endParaRPr>
          </a:p>
        </p:txBody>
      </p:sp>
      <p:sp>
        <p:nvSpPr>
          <p:cNvPr id="694" name="Google Shape;694;p91"/>
          <p:cNvSpPr txBox="1"/>
          <p:nvPr/>
        </p:nvSpPr>
        <p:spPr>
          <a:xfrm>
            <a:off x="2690573" y="35878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We described </a:t>
            </a:r>
            <a:r>
              <a:rPr b="0" i="0" lang="es" sz="1350" u="none" cap="none" strike="noStrike">
                <a:solidFill>
                  <a:schemeClr val="dk1"/>
                </a:solidFill>
                <a:latin typeface="DM Sans"/>
                <a:ea typeface="DM Sans"/>
                <a:cs typeface="DM Sans"/>
                <a:sym typeface="DM Sans"/>
              </a:rPr>
              <a:t>an innovator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(group + individual)</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2"/>
          <p:cNvSpPr txBox="1"/>
          <p:nvPr/>
        </p:nvSpPr>
        <p:spPr>
          <a:xfrm>
            <a:off x="2382900" y="2171550"/>
            <a:ext cx="4378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See you next class!</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6"/>
          <p:cNvSpPr txBox="1"/>
          <p:nvPr/>
        </p:nvSpPr>
        <p:spPr>
          <a:xfrm>
            <a:off x="427875" y="242850"/>
            <a:ext cx="8141100" cy="82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2900" u="none" cap="none" strike="noStrike">
                <a:solidFill>
                  <a:srgbClr val="EAFF6A"/>
                </a:solidFill>
                <a:latin typeface="DM Sans"/>
                <a:ea typeface="DM Sans"/>
                <a:cs typeface="DM Sans"/>
                <a:sym typeface="DM Sans"/>
              </a:rPr>
              <a:t>Look at the image. What do you see? </a:t>
            </a:r>
            <a:endParaRPr b="1" i="0" sz="2900" u="none" cap="none" strike="noStrike">
              <a:solidFill>
                <a:srgbClr val="EAFF6A"/>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1700" u="none" cap="none" strike="noStrike">
                <a:solidFill>
                  <a:srgbClr val="EAFF6A"/>
                </a:solidFill>
                <a:latin typeface="DM Sans"/>
                <a:ea typeface="DM Sans"/>
                <a:cs typeface="DM Sans"/>
                <a:sym typeface="DM Sans"/>
              </a:rPr>
              <a:t>Type your answer in the chat.</a:t>
            </a:r>
            <a:endParaRPr b="1" i="0" sz="1700" u="none" cap="none" strike="noStrike">
              <a:solidFill>
                <a:srgbClr val="EAFF6A"/>
              </a:solidFill>
              <a:latin typeface="DM Sans"/>
              <a:ea typeface="DM Sans"/>
              <a:cs typeface="DM Sans"/>
              <a:sym typeface="DM Sans"/>
            </a:endParaRPr>
          </a:p>
        </p:txBody>
      </p:sp>
      <p:sp>
        <p:nvSpPr>
          <p:cNvPr id="150" name="Google Shape;150;p36"/>
          <p:cNvSpPr txBox="1"/>
          <p:nvPr/>
        </p:nvSpPr>
        <p:spPr>
          <a:xfrm>
            <a:off x="515800" y="4640500"/>
            <a:ext cx="30000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chemeClr val="lt1"/>
                </a:solidFill>
                <a:latin typeface="Arial"/>
                <a:ea typeface="Arial"/>
                <a:cs typeface="Arial"/>
                <a:sym typeface="Arial"/>
              </a:rPr>
              <a:t>Image by rawpixel.com on Freepik</a:t>
            </a:r>
            <a:endParaRPr b="0" i="0" sz="600" u="none" cap="none" strike="noStrike">
              <a:solidFill>
                <a:schemeClr val="lt1"/>
              </a:solidFill>
              <a:latin typeface="Arial"/>
              <a:ea typeface="Arial"/>
              <a:cs typeface="Arial"/>
              <a:sym typeface="Arial"/>
            </a:endParaRPr>
          </a:p>
        </p:txBody>
      </p:sp>
      <p:pic>
        <p:nvPicPr>
          <p:cNvPr id="151" name="Google Shape;151;p36"/>
          <p:cNvPicPr preferRelativeResize="0"/>
          <p:nvPr/>
        </p:nvPicPr>
        <p:blipFill rotWithShape="1">
          <a:blip r:embed="rId3">
            <a:alphaModFix/>
          </a:blip>
          <a:srcRect b="0" l="0" r="0" t="0"/>
          <a:stretch/>
        </p:blipFill>
        <p:spPr>
          <a:xfrm>
            <a:off x="2362825" y="1257888"/>
            <a:ext cx="4702843" cy="3189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37"/>
          <p:cNvGrpSpPr/>
          <p:nvPr/>
        </p:nvGrpSpPr>
        <p:grpSpPr>
          <a:xfrm>
            <a:off x="473370" y="619431"/>
            <a:ext cx="738905" cy="738905"/>
            <a:chOff x="575612" y="1950748"/>
            <a:chExt cx="431100" cy="431100"/>
          </a:xfrm>
        </p:grpSpPr>
        <p:sp>
          <p:nvSpPr>
            <p:cNvPr id="157" name="Google Shape;157;p3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3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59" name="Google Shape;159;p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Let’s think together</a:t>
            </a:r>
            <a:endParaRPr b="1" sz="3500">
              <a:solidFill>
                <a:srgbClr val="EAFF6A"/>
              </a:solidFill>
              <a:latin typeface="DM Sans"/>
              <a:ea typeface="DM Sans"/>
              <a:cs typeface="DM Sans"/>
              <a:sym typeface="DM Sans"/>
            </a:endParaRPr>
          </a:p>
        </p:txBody>
      </p:sp>
      <p:sp>
        <p:nvSpPr>
          <p:cNvPr id="160" name="Google Shape;160;p37"/>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Which of the following is more important for an innovator? Type your answer or speak up.</a:t>
            </a:r>
            <a:endParaRPr b="1" sz="2500">
              <a:solidFill>
                <a:srgbClr val="B7B7B7"/>
              </a:solidFill>
              <a:latin typeface="Helvetica Neue"/>
              <a:ea typeface="Helvetica Neue"/>
              <a:cs typeface="Helvetica Neue"/>
              <a:sym typeface="Helvetica Neue"/>
            </a:endParaRPr>
          </a:p>
        </p:txBody>
      </p:sp>
      <p:sp>
        <p:nvSpPr>
          <p:cNvPr id="161" name="Google Shape;161;p37"/>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Clever/ intelligent - Imaginative - Persistent</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lt2"/>
                </a:solidFill>
                <a:latin typeface="DM Sans"/>
                <a:ea typeface="DM Sans"/>
                <a:cs typeface="DM Sans"/>
                <a:sym typeface="DM Sans"/>
              </a:rPr>
              <a:t>Type your answer in the chat.</a:t>
            </a:r>
            <a:endParaRPr sz="2000">
              <a:solidFill>
                <a:schemeClr val="lt2"/>
              </a:solidFill>
              <a:latin typeface="DM Sans"/>
              <a:ea typeface="DM Sans"/>
              <a:cs typeface="DM Sans"/>
              <a:sym typeface="DM Sans"/>
            </a:endParaRPr>
          </a:p>
        </p:txBody>
      </p:sp>
      <p:sp>
        <p:nvSpPr>
          <p:cNvPr id="162" name="Google Shape;162;p37"/>
          <p:cNvSpPr txBox="1"/>
          <p:nvPr/>
        </p:nvSpPr>
        <p:spPr>
          <a:xfrm>
            <a:off x="428625" y="4366625"/>
            <a:ext cx="47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ESTIMATED TIME: 5 minutes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8">
            <a:hlinkClick r:id="rId3"/>
          </p:cNvPr>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Innovators</a:t>
            </a:r>
            <a:endParaRPr b="1" i="0" sz="3500" u="none" cap="none" strike="noStrike">
              <a:solidFill>
                <a:schemeClr val="lt1"/>
              </a:solidFill>
              <a:latin typeface="DM Sans"/>
              <a:ea typeface="DM Sans"/>
              <a:cs typeface="DM Sans"/>
              <a:sym typeface="DM Sans"/>
            </a:endParaRPr>
          </a:p>
        </p:txBody>
      </p:sp>
      <p:sp>
        <p:nvSpPr>
          <p:cNvPr id="169" name="Google Shape;169;p38"/>
          <p:cNvSpPr txBox="1"/>
          <p:nvPr/>
        </p:nvSpPr>
        <p:spPr>
          <a:xfrm>
            <a:off x="4831850" y="1490375"/>
            <a:ext cx="30711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s" sz="3500" u="none" cap="none" strike="noStrike">
                <a:solidFill>
                  <a:srgbClr val="000000"/>
                </a:solidFill>
                <a:latin typeface="DM Sans"/>
                <a:ea typeface="DM Sans"/>
                <a:cs typeface="DM Sans"/>
                <a:sym typeface="DM Sans"/>
              </a:rPr>
              <a:t>Let’s listen </a:t>
            </a:r>
            <a:endParaRPr b="1" i="0" sz="3500" u="none" cap="none" strike="noStrike">
              <a:solidFill>
                <a:srgbClr val="000000"/>
              </a:solidFill>
              <a:latin typeface="DM Sans"/>
              <a:ea typeface="DM Sans"/>
              <a:cs typeface="DM Sans"/>
              <a:sym typeface="DM Sans"/>
            </a:endParaRPr>
          </a:p>
        </p:txBody>
      </p:sp>
      <p:pic>
        <p:nvPicPr>
          <p:cNvPr id="170" name="Google Shape;170;p38"/>
          <p:cNvPicPr preferRelativeResize="0"/>
          <p:nvPr/>
        </p:nvPicPr>
        <p:blipFill>
          <a:blip r:embed="rId4">
            <a:alphaModFix/>
          </a:blip>
          <a:stretch>
            <a:fillRect/>
          </a:stretch>
        </p:blipFill>
        <p:spPr>
          <a:xfrm>
            <a:off x="1207802" y="1490363"/>
            <a:ext cx="3521377" cy="2714976"/>
          </a:xfrm>
          <a:prstGeom prst="rect">
            <a:avLst/>
          </a:prstGeom>
          <a:noFill/>
          <a:ln>
            <a:noFill/>
          </a:ln>
        </p:spPr>
      </p:pic>
      <p:pic>
        <p:nvPicPr>
          <p:cNvPr id="171" name="Google Shape;171;p38" title="Slide 9_ Innovators_Class 3_Module1_week2.mp3">
            <a:hlinkClick r:id="rId5"/>
          </p:cNvPr>
          <p:cNvPicPr preferRelativeResize="0"/>
          <p:nvPr/>
        </p:nvPicPr>
        <p:blipFill>
          <a:blip r:embed="rId6">
            <a:alphaModFix/>
          </a:blip>
          <a:stretch>
            <a:fillRect/>
          </a:stretch>
        </p:blipFill>
        <p:spPr>
          <a:xfrm>
            <a:off x="6005750" y="2486200"/>
            <a:ext cx="723300" cy="72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